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84" r:id="rId3"/>
    <p:sldId id="286" r:id="rId4"/>
    <p:sldId id="258" r:id="rId5"/>
    <p:sldId id="257" r:id="rId6"/>
    <p:sldId id="285" r:id="rId7"/>
    <p:sldId id="290" r:id="rId8"/>
    <p:sldId id="287" r:id="rId9"/>
    <p:sldId id="288" r:id="rId10"/>
    <p:sldId id="259" r:id="rId11"/>
    <p:sldId id="260" r:id="rId12"/>
    <p:sldId id="291" r:id="rId13"/>
    <p:sldId id="261" r:id="rId14"/>
    <p:sldId id="262" r:id="rId15"/>
    <p:sldId id="292" r:id="rId16"/>
    <p:sldId id="263" r:id="rId17"/>
    <p:sldId id="280" r:id="rId18"/>
    <p:sldId id="289" r:id="rId19"/>
    <p:sldId id="271" r:id="rId20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0B1B9DE3-4ED8-45BE-B6E1-B74AFDD51855}">
          <p14:sldIdLst>
            <p14:sldId id="256"/>
            <p14:sldId id="284"/>
            <p14:sldId id="286"/>
          </p14:sldIdLst>
        </p14:section>
        <p14:section name="배경 개요" id="{6537B507-3919-48DC-8D99-94055A664981}">
          <p14:sldIdLst>
            <p14:sldId id="258"/>
            <p14:sldId id="257"/>
          </p14:sldIdLst>
        </p14:section>
        <p14:section name="구성" id="{55929842-EF96-4C64-9C96-68EE1F365E46}">
          <p14:sldIdLst>
            <p14:sldId id="285"/>
          </p14:sldIdLst>
        </p14:section>
        <p14:section name="전반부" id="{E0D3CC10-96E9-4595-A7A1-21654BD6660D}">
          <p14:sldIdLst>
            <p14:sldId id="290"/>
            <p14:sldId id="287"/>
          </p14:sldIdLst>
        </p14:section>
        <p14:section name="연결부" id="{A498CF29-0935-4C95-BA06-4C3D45A69049}">
          <p14:sldIdLst>
            <p14:sldId id="288"/>
          </p14:sldIdLst>
        </p14:section>
        <p14:section name="후반부" id="{3FF9817C-4371-4DB7-82EB-63A739E173AC}">
          <p14:sldIdLst>
            <p14:sldId id="259"/>
            <p14:sldId id="260"/>
            <p14:sldId id="291"/>
            <p14:sldId id="261"/>
            <p14:sldId id="262"/>
            <p14:sldId id="292"/>
            <p14:sldId id="263"/>
            <p14:sldId id="280"/>
            <p14:sldId id="28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1">
          <p15:clr>
            <a:srgbClr val="A4A3A4"/>
          </p15:clr>
        </p15:guide>
        <p15:guide id="2" pos="3840">
          <p15:clr>
            <a:srgbClr val="A4A3A4"/>
          </p15:clr>
        </p15:guide>
        <p15:guide id="3" pos="5360">
          <p15:clr>
            <a:srgbClr val="A4A3A4"/>
          </p15:clr>
        </p15:guide>
        <p15:guide id="4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4FF"/>
    <a:srgbClr val="3366FF"/>
    <a:srgbClr val="FFCDCD"/>
    <a:srgbClr val="43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88" autoAdjust="0"/>
  </p:normalViewPr>
  <p:slideViewPr>
    <p:cSldViewPr snapToGrid="0">
      <p:cViewPr varScale="1">
        <p:scale>
          <a:sx n="87" d="100"/>
          <a:sy n="87" d="100"/>
        </p:scale>
        <p:origin x="1512" y="84"/>
      </p:cViewPr>
      <p:guideLst>
        <p:guide orient="horz" pos="1661"/>
        <p:guide pos="3840"/>
        <p:guide pos="5360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Snffing</a:t>
            </a:r>
            <a:r>
              <a:rPr lang="en-US" altLang="ko-KR" dirty="0"/>
              <a:t> </a:t>
            </a:r>
            <a:r>
              <a:rPr lang="ko-KR" altLang="en-US" dirty="0"/>
              <a:t>기법을 이용한 </a:t>
            </a:r>
            <a:r>
              <a:rPr lang="en-US" altLang="ko-KR" dirty="0"/>
              <a:t>VoIP </a:t>
            </a:r>
            <a:r>
              <a:rPr lang="ko-KR" altLang="en-US" dirty="0"/>
              <a:t>인공지능 녹취 개발 프로젝트에 대해 설명 드릴 팀 </a:t>
            </a:r>
            <a:r>
              <a:rPr lang="ko-KR" altLang="en-US" dirty="0" err="1"/>
              <a:t>세스코입니다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후반부 프로세스입니다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연결부에서 작성된 </a:t>
            </a:r>
            <a:r>
              <a:rPr lang="ko-KR" altLang="en-US" dirty="0" err="1"/>
              <a:t>녹취록을</a:t>
            </a:r>
            <a:r>
              <a:rPr lang="ko-KR" altLang="en-US" dirty="0"/>
              <a:t> 입력하면 우선</a:t>
            </a:r>
            <a:r>
              <a:rPr lang="en-US" altLang="ko-KR" dirty="0"/>
              <a:t> </a:t>
            </a:r>
            <a:r>
              <a:rPr lang="ko-KR" altLang="en-US" dirty="0"/>
              <a:t>문장 단위로 분리하고 자연어 처리를 통해 문장에 어떠한 단어가 있는지 확인합니다</a:t>
            </a:r>
            <a:r>
              <a:rPr lang="en-US" altLang="ko-KR" dirty="0"/>
              <a:t>. </a:t>
            </a:r>
            <a:r>
              <a:rPr lang="ko-KR" altLang="en-US" dirty="0"/>
              <a:t>이때 자주 등장하지만 </a:t>
            </a:r>
            <a:r>
              <a:rPr lang="ko-KR" altLang="en-US" dirty="0" err="1"/>
              <a:t>의미없는</a:t>
            </a:r>
            <a:r>
              <a:rPr lang="ko-KR" altLang="en-US" dirty="0"/>
              <a:t> </a:t>
            </a:r>
            <a:r>
              <a:rPr lang="ko-KR" altLang="en-US" dirty="0" err="1"/>
              <a:t>불용어</a:t>
            </a:r>
            <a:r>
              <a:rPr lang="ko-KR" altLang="en-US" dirty="0"/>
              <a:t> 같은 단어들을 제거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과정에서는 </a:t>
            </a:r>
            <a:r>
              <a:rPr lang="ko-KR" altLang="en-US" dirty="0" err="1"/>
              <a:t>코엔엘파이</a:t>
            </a:r>
            <a:r>
              <a:rPr lang="ko-KR" altLang="en-US" dirty="0"/>
              <a:t> 파이썬 패키지를 사용했는데 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내부 클래스 중에서 꼬꼬마와 </a:t>
            </a:r>
            <a:r>
              <a:rPr lang="en-US" altLang="ko-KR" dirty="0" err="1"/>
              <a:t>Okt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꼬꼬마는 문장이 많아질수록 처리 시간이 늘어나지만 그만큼 높은 정확도를 보이기 때문에 문장 단위로 자르는 과정에 사용했습니다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Okt</a:t>
            </a:r>
            <a:r>
              <a:rPr lang="ko-KR" altLang="en-US" dirty="0"/>
              <a:t>는 띄어쓰기 되어 있는 단어를 자르는 데에 좋기 때문에 단어 자르는 과정에 사용했습니다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64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문장과 단어를 추출한 뒤</a:t>
            </a:r>
            <a:r>
              <a:rPr lang="en-US" altLang="ko-KR" dirty="0"/>
              <a:t>, </a:t>
            </a:r>
            <a:r>
              <a:rPr lang="ko-KR" altLang="en-US" dirty="0"/>
              <a:t>이에 대한 가중치를 계산하고 그래프를 생성하는 과정을 거칩니다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16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계산 과정에서는 </a:t>
            </a:r>
            <a:r>
              <a:rPr lang="en-US" altLang="ko-KR" dirty="0"/>
              <a:t>TF-IDF</a:t>
            </a:r>
            <a:r>
              <a:rPr lang="ko-KR" altLang="en-US" dirty="0"/>
              <a:t> 사용했는데 이는 텍스트 마이닝에서 자주 사용하는 가중치 개념으로 여러 문서에서 특정 단어의 중요도를 나타내는 수치입니다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TF</a:t>
            </a:r>
            <a:r>
              <a:rPr lang="ko-KR" altLang="en-US" dirty="0"/>
              <a:t>는 특정 단어가 문서 내에서 얼만큼 나오는지 나타내는 값이고 </a:t>
            </a:r>
            <a:r>
              <a:rPr lang="en-US" altLang="ko-KR" dirty="0"/>
              <a:t>IDF</a:t>
            </a:r>
            <a:r>
              <a:rPr lang="ko-KR" altLang="en-US" dirty="0"/>
              <a:t>는 특정 단어가 얼마나 많은 문서에 공통적으로 나타나는지에 대한 값인데  이 둘을 곱해 사용합니다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29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계산한 가중치 값은 이제 행렬 구조로 저장되어 있는데 이를 </a:t>
            </a:r>
            <a:r>
              <a:rPr lang="en-US" altLang="ko-KR" dirty="0"/>
              <a:t>Transpose</a:t>
            </a:r>
            <a:r>
              <a:rPr lang="ko-KR" altLang="en-US" dirty="0"/>
              <a:t>한 행렬과 곱해서 곱해 단어와 단어</a:t>
            </a:r>
            <a:r>
              <a:rPr lang="en-US" altLang="ko-KR" dirty="0"/>
              <a:t>, </a:t>
            </a:r>
            <a:r>
              <a:rPr lang="ko-KR" altLang="en-US" dirty="0"/>
              <a:t>문장과 </a:t>
            </a:r>
            <a:r>
              <a:rPr lang="ko-KR" altLang="en-US" dirty="0" err="1"/>
              <a:t>문장간의</a:t>
            </a:r>
            <a:r>
              <a:rPr lang="ko-KR" altLang="en-US" dirty="0"/>
              <a:t> 가중치를 나타내는 상관관계 행렬을 만들고 이를 가중치 그래프로 사용합니다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725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마지막으로는 </a:t>
            </a:r>
            <a:r>
              <a:rPr lang="en-US" altLang="ko-KR" dirty="0" err="1"/>
              <a:t>TextRank</a:t>
            </a:r>
            <a:r>
              <a:rPr lang="ko-KR" altLang="en-US" dirty="0"/>
              <a:t> 알고리즘을 통해 하나의 문서에서 어떠한 단어나</a:t>
            </a:r>
            <a:r>
              <a:rPr lang="en-US" altLang="ko-KR" dirty="0"/>
              <a:t> </a:t>
            </a:r>
            <a:r>
              <a:rPr lang="ko-KR" altLang="en-US" dirty="0"/>
              <a:t>문장이 중요도가 높고</a:t>
            </a:r>
            <a:r>
              <a:rPr lang="en-US" altLang="ko-KR" dirty="0"/>
              <a:t>, </a:t>
            </a:r>
            <a:r>
              <a:rPr lang="ko-KR" altLang="en-US" dirty="0"/>
              <a:t>어떠한 문장이 핵심 문장인지 파악합니다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6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TextRank</a:t>
            </a:r>
            <a:r>
              <a:rPr lang="ko-KR" altLang="en-US" dirty="0"/>
              <a:t>는 </a:t>
            </a:r>
            <a:r>
              <a:rPr lang="en-US" altLang="ko-KR" dirty="0"/>
              <a:t>PageRank</a:t>
            </a:r>
            <a:r>
              <a:rPr lang="ko-KR" altLang="en-US" dirty="0"/>
              <a:t>라고 </a:t>
            </a:r>
            <a:r>
              <a:rPr lang="en-US" altLang="ko-KR" dirty="0"/>
              <a:t>Google</a:t>
            </a:r>
            <a:r>
              <a:rPr lang="ko-KR" altLang="en-US" dirty="0"/>
              <a:t>의 바탕이 된 검색 기술로 다른 페이지에서 많이 유입되는 경로가 될 수 있는 것이 하이퍼링크라고 생각해서 이 하이퍼링크를 가지고 있는 페이지가 중요한 페이지이고 중요 페이지에서의 유입이 더욱 높은 중요도를 가진다고 가정하며 값을 계산합니다</a:t>
            </a:r>
            <a:r>
              <a:rPr lang="en-US" altLang="ko-KR" dirty="0"/>
              <a:t>. </a:t>
            </a:r>
            <a:r>
              <a:rPr lang="ko-KR" altLang="en-US" dirty="0"/>
              <a:t>이때 기준을 페이지가 아닌 단어로 바꿔서 이를 다른 단어나 문장에서 참조하는 현재 단어나 문장의 기여도를 계산하여 이에 대한 비율을 곱하는 방식을 통해 문장이나 단어의 중요도를 체크하는 방식이 </a:t>
            </a:r>
            <a:r>
              <a:rPr lang="en-US" altLang="ko-KR" dirty="0" err="1"/>
              <a:t>TextRank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 err="1"/>
              <a:t>TextRank</a:t>
            </a:r>
            <a:r>
              <a:rPr lang="en-US" altLang="ko-KR" dirty="0"/>
              <a:t> </a:t>
            </a:r>
            <a:r>
              <a:rPr lang="ko-KR" altLang="en-US" dirty="0"/>
              <a:t>알고리즘을 사용하여 값을 계산하고 이 값이 높은 단어나 문장이 해당 문서에서 중요하다고 판단을 해서 반환하는 식으로 후반부 프로세스가 마무리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49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과정을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한쪽에서</a:t>
            </a:r>
            <a:r>
              <a:rPr lang="en-US" altLang="ko-KR" dirty="0"/>
              <a:t> </a:t>
            </a:r>
            <a:r>
              <a:rPr lang="ko-KR" altLang="en-US" dirty="0"/>
              <a:t>전화를 걸고 다른 한쪽에서 전화를 받으면 </a:t>
            </a:r>
            <a:r>
              <a:rPr lang="ko-KR" altLang="en-US" dirty="0" err="1"/>
              <a:t>스니핑을</a:t>
            </a:r>
            <a:r>
              <a:rPr lang="ko-KR" altLang="en-US" dirty="0"/>
              <a:t> 진행하는 쪽에서 패킷이 오고 가는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오고가는</a:t>
            </a:r>
            <a:r>
              <a:rPr lang="ko-KR" altLang="en-US" dirty="0"/>
              <a:t> 패킷을 확인하고 분석하는 과정을 거칩니다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28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패킷을 분석하고 페이로드 추출 후 </a:t>
            </a:r>
            <a:r>
              <a:rPr lang="en-US" altLang="ko-KR" dirty="0"/>
              <a:t>STT </a:t>
            </a:r>
            <a:r>
              <a:rPr lang="ko-KR" altLang="en-US" dirty="0"/>
              <a:t>과정을 진행하면 내용이 출력되며 </a:t>
            </a:r>
            <a:r>
              <a:rPr lang="en-US" altLang="ko-KR" dirty="0"/>
              <a:t>30</a:t>
            </a:r>
            <a:r>
              <a:rPr lang="ko-KR" altLang="en-US" dirty="0"/>
              <a:t>초 정도 </a:t>
            </a:r>
            <a:r>
              <a:rPr lang="ko-KR" altLang="en-US" dirty="0" err="1"/>
              <a:t>오고가는</a:t>
            </a:r>
            <a:r>
              <a:rPr lang="ko-KR" altLang="en-US" dirty="0"/>
              <a:t> </a:t>
            </a:r>
            <a:r>
              <a:rPr lang="en-US" altLang="ko-KR" dirty="0"/>
              <a:t>RTP </a:t>
            </a:r>
            <a:r>
              <a:rPr lang="ko-KR" altLang="en-US" dirty="0"/>
              <a:t>패킷이 없으면 프로그램이 종료됩니다</a:t>
            </a:r>
            <a:r>
              <a:rPr lang="en-US" altLang="ko-KR" dirty="0"/>
              <a:t>. </a:t>
            </a:r>
            <a:r>
              <a:rPr lang="ko-KR" altLang="en-US" dirty="0"/>
              <a:t>그 후에 후반부 프로세스에 의해 키워드와 핵심 문장이 추출되고 미리 작성된 회의록 템플릿에 분석한 내용이 작성돼서 결과물로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81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땡큐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12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해당 프로젝트를 생각하게 된 배경</a:t>
            </a:r>
            <a:r>
              <a:rPr lang="en-US" altLang="ko-KR" dirty="0"/>
              <a:t>, </a:t>
            </a:r>
            <a:r>
              <a:rPr lang="ko-KR" altLang="en-US" dirty="0"/>
              <a:t>이후 프로젝트 개요</a:t>
            </a:r>
            <a:r>
              <a:rPr lang="en-US" altLang="ko-KR" dirty="0"/>
              <a:t>, </a:t>
            </a:r>
            <a:r>
              <a:rPr lang="ko-KR" altLang="en-US" dirty="0"/>
              <a:t>그리고 구성을 전반부</a:t>
            </a:r>
            <a:r>
              <a:rPr lang="en-US" altLang="ko-KR" dirty="0"/>
              <a:t>, </a:t>
            </a:r>
            <a:r>
              <a:rPr lang="ko-KR" altLang="en-US" dirty="0" err="1"/>
              <a:t>연결부</a:t>
            </a:r>
            <a:r>
              <a:rPr lang="en-US" altLang="ko-KR" dirty="0"/>
              <a:t>, </a:t>
            </a:r>
            <a:r>
              <a:rPr lang="ko-KR" altLang="en-US" dirty="0"/>
              <a:t>후반부로 나누어서 </a:t>
            </a:r>
            <a:r>
              <a:rPr lang="ko-KR" altLang="en-US" dirty="0" err="1"/>
              <a:t>설명드리고</a:t>
            </a:r>
            <a:r>
              <a:rPr lang="en-US" altLang="ko-KR" dirty="0"/>
              <a:t>, </a:t>
            </a:r>
            <a:r>
              <a:rPr lang="ko-KR" altLang="en-US" dirty="0"/>
              <a:t>마지막으로 시연 영상을 보여드리겠습니다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7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해당 프로젝트를 </a:t>
            </a:r>
            <a:r>
              <a:rPr lang="ko-KR" altLang="en-US" dirty="0" err="1"/>
              <a:t>생각하게된</a:t>
            </a:r>
            <a:r>
              <a:rPr lang="ko-KR" altLang="en-US" dirty="0"/>
              <a:t> 배경</a:t>
            </a:r>
            <a:r>
              <a:rPr lang="en-US" altLang="ko-KR" dirty="0"/>
              <a:t>, </a:t>
            </a:r>
            <a:r>
              <a:rPr lang="ko-KR" altLang="en-US" dirty="0"/>
              <a:t>이후 프로젝트 개요</a:t>
            </a:r>
            <a:r>
              <a:rPr lang="en-US" altLang="ko-KR" dirty="0"/>
              <a:t>, </a:t>
            </a:r>
            <a:r>
              <a:rPr lang="ko-KR" altLang="en-US" dirty="0"/>
              <a:t>그리고 구성을 전반부</a:t>
            </a:r>
            <a:r>
              <a:rPr lang="en-US" altLang="ko-KR" dirty="0"/>
              <a:t>, </a:t>
            </a:r>
            <a:r>
              <a:rPr lang="ko-KR" altLang="en-US" dirty="0" err="1"/>
              <a:t>연결부</a:t>
            </a:r>
            <a:r>
              <a:rPr lang="en-US" altLang="ko-KR" dirty="0"/>
              <a:t>, </a:t>
            </a:r>
            <a:r>
              <a:rPr lang="ko-KR" altLang="en-US" dirty="0"/>
              <a:t>후반부로 나누어서 </a:t>
            </a:r>
            <a:r>
              <a:rPr lang="ko-KR" altLang="en-US" dirty="0" err="1"/>
              <a:t>설명드리고</a:t>
            </a:r>
            <a:r>
              <a:rPr lang="en-US" altLang="ko-KR" dirty="0"/>
              <a:t>, </a:t>
            </a:r>
            <a:r>
              <a:rPr lang="ko-KR" altLang="en-US" dirty="0"/>
              <a:t>마지막으로 시연 영상을 보여드리겠습니다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8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/>
            <a:r>
              <a:rPr lang="ko-KR" altLang="en-US" dirty="0"/>
              <a:t>우선 프로젝트 배경입니다</a:t>
            </a:r>
            <a:r>
              <a:rPr lang="en-US" altLang="ko-KR" dirty="0"/>
              <a:t>. 2020</a:t>
            </a:r>
            <a:r>
              <a:rPr lang="ko-KR" altLang="en-US" dirty="0"/>
              <a:t>년 코로나 사태로 인해 </a:t>
            </a:r>
            <a:r>
              <a:rPr lang="ko-KR" altLang="en-US" dirty="0" err="1"/>
              <a:t>언컨택트</a:t>
            </a:r>
            <a:r>
              <a:rPr lang="ko-KR" altLang="en-US" dirty="0"/>
              <a:t> 소위 말하는 </a:t>
            </a:r>
            <a:r>
              <a:rPr lang="ko-KR" altLang="en-US" dirty="0" err="1"/>
              <a:t>언택트라는</a:t>
            </a:r>
            <a:r>
              <a:rPr lang="ko-KR" altLang="en-US" dirty="0"/>
              <a:t> </a:t>
            </a:r>
            <a:r>
              <a:rPr lang="ko-KR" altLang="en-US" dirty="0" err="1"/>
              <a:t>비대면</a:t>
            </a:r>
            <a:r>
              <a:rPr lang="ko-KR" altLang="en-US" dirty="0"/>
              <a:t> 사회가 구성되고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언택트에</a:t>
            </a:r>
            <a:r>
              <a:rPr lang="ko-KR" altLang="en-US" dirty="0"/>
              <a:t> 대해서는 일반적인 사람들 뿐만 아니라 직장 내에서도 재택근무와 같은 비대면으로 업무를 보는</a:t>
            </a:r>
            <a:r>
              <a:rPr lang="en-US" altLang="ko-KR" dirty="0"/>
              <a:t> </a:t>
            </a:r>
            <a:r>
              <a:rPr lang="ko-KR" altLang="en-US" dirty="0"/>
              <a:t>식으로 적용되고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5G</a:t>
            </a:r>
            <a:r>
              <a:rPr lang="ko-KR" altLang="en-US" dirty="0"/>
              <a:t>의 도입으로 인해 인터넷의 속도가 빨라지고 있고 이로 인해 실질적인 이동통신 전화가 아닌 인터넷 전화를 사용하는 사람들이 많아졌습니다</a:t>
            </a:r>
            <a:r>
              <a:rPr lang="en-US" altLang="ko-KR" dirty="0"/>
              <a:t>. </a:t>
            </a:r>
          </a:p>
          <a:p>
            <a:pPr indent="0"/>
            <a:r>
              <a:rPr lang="ko-KR" altLang="en-US" dirty="0"/>
              <a:t>저희는 </a:t>
            </a:r>
            <a:r>
              <a:rPr lang="en-US" altLang="ko-KR" dirty="0"/>
              <a:t>VoIP</a:t>
            </a:r>
            <a:r>
              <a:rPr lang="ko-KR" altLang="en-US" dirty="0"/>
              <a:t>라 불리는 인터넷 전화를 사용해서 재택근무 상황에 회의를 보는 분들에게 도움이 될 만한 사항을 생각해볼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/>
            <a:r>
              <a:rPr lang="ko-KR" altLang="en-US" dirty="0"/>
              <a:t>우선 저희 프로젝트에 대해 간략하게 설명을 드리면</a:t>
            </a:r>
            <a:r>
              <a:rPr lang="en-US" altLang="ko-KR" dirty="0"/>
              <a:t>, VoIP </a:t>
            </a:r>
            <a:r>
              <a:rPr lang="ko-KR" altLang="en-US" dirty="0"/>
              <a:t>통신 중 오고 가는 패킷을 </a:t>
            </a:r>
            <a:r>
              <a:rPr lang="en-US" altLang="ko-KR" dirty="0"/>
              <a:t>Sniffing</a:t>
            </a:r>
            <a:r>
              <a:rPr lang="ko-KR" altLang="en-US" dirty="0"/>
              <a:t>하고 패킷의 </a:t>
            </a:r>
            <a:r>
              <a:rPr lang="en-US" altLang="ko-KR" dirty="0"/>
              <a:t>payload</a:t>
            </a:r>
            <a:r>
              <a:rPr lang="ko-KR" altLang="en-US" dirty="0"/>
              <a:t>를 추출해 </a:t>
            </a:r>
            <a:r>
              <a:rPr lang="en-US" altLang="ko-KR" dirty="0"/>
              <a:t>STT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ko-KR" altLang="en-US" dirty="0" err="1"/>
              <a:t>녹취록을</a:t>
            </a:r>
            <a:r>
              <a:rPr lang="ko-KR" altLang="en-US" dirty="0"/>
              <a:t> 만들고 이를 가지고 키워드와 핵심문장을 추출하여 회의록 작성에 도움을 주는 프로그램의 구현이라고 말씀드릴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2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크게 전반부</a:t>
            </a:r>
            <a:r>
              <a:rPr lang="en-US" altLang="ko-KR" dirty="0"/>
              <a:t>, </a:t>
            </a:r>
            <a:r>
              <a:rPr lang="ko-KR" altLang="en-US" dirty="0"/>
              <a:t>후반부 이를 연결하는 연결부로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전반부에서는 패킷을 </a:t>
            </a:r>
            <a:r>
              <a:rPr lang="en-US" altLang="ko-KR" dirty="0"/>
              <a:t>sniffing</a:t>
            </a:r>
            <a:r>
              <a:rPr lang="ko-KR" altLang="en-US" dirty="0"/>
              <a:t> 후  분석하고</a:t>
            </a:r>
            <a:r>
              <a:rPr lang="en-US" altLang="ko-KR" dirty="0"/>
              <a:t>, </a:t>
            </a:r>
            <a:r>
              <a:rPr lang="ko-KR" altLang="en-US" dirty="0"/>
              <a:t>연결부는 분석 정보를 기반으로 </a:t>
            </a:r>
            <a:r>
              <a:rPr lang="en-US" altLang="ko-KR" dirty="0"/>
              <a:t>STT API</a:t>
            </a:r>
            <a:r>
              <a:rPr lang="ko-KR" altLang="en-US" dirty="0"/>
              <a:t>를 사용해 </a:t>
            </a:r>
            <a:r>
              <a:rPr lang="ko-KR" altLang="en-US" dirty="0" err="1"/>
              <a:t>녹취록을</a:t>
            </a:r>
            <a:r>
              <a:rPr lang="ko-KR" altLang="en-US" dirty="0"/>
              <a:t> 생성하며</a:t>
            </a:r>
            <a:endParaRPr lang="en-US" altLang="ko-KR" dirty="0"/>
          </a:p>
          <a:p>
            <a:r>
              <a:rPr lang="ko-KR" altLang="en-US" dirty="0"/>
              <a:t>후반부는 </a:t>
            </a:r>
            <a:r>
              <a:rPr lang="ko-KR" altLang="en-US" dirty="0" err="1"/>
              <a:t>녹취록을</a:t>
            </a:r>
            <a:r>
              <a:rPr lang="ko-KR" altLang="en-US" dirty="0"/>
              <a:t> 통해 키워드와 핵심 문장을 추출하는 단계입니다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C07E-2409-4499-8B20-5D856E7D72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1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전반부 프로세스입니다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구성한 환경부터 말씀드리면 현재 많은 사람들이 사용하고 있는 </a:t>
            </a:r>
            <a:r>
              <a:rPr lang="ko-KR" altLang="en-US" dirty="0" err="1"/>
              <a:t>웹엑스</a:t>
            </a:r>
            <a:r>
              <a:rPr lang="en-US" altLang="ko-KR" dirty="0"/>
              <a:t>, </a:t>
            </a:r>
            <a:r>
              <a:rPr lang="ko-KR" altLang="en-US" dirty="0" err="1"/>
              <a:t>디스코드와</a:t>
            </a:r>
            <a:r>
              <a:rPr lang="ko-KR" altLang="en-US" dirty="0"/>
              <a:t> 같은 </a:t>
            </a:r>
            <a:r>
              <a:rPr lang="en-US" altLang="ko-KR" dirty="0"/>
              <a:t>VoIP</a:t>
            </a:r>
            <a:r>
              <a:rPr lang="ko-KR" altLang="en-US" dirty="0"/>
              <a:t>는 보안성의 문제나 모두 다른 레퍼런스로 </a:t>
            </a:r>
            <a:r>
              <a:rPr lang="ko-KR" altLang="en-US" dirty="0" err="1"/>
              <a:t>이루어져있어</a:t>
            </a:r>
            <a:r>
              <a:rPr lang="ko-KR" altLang="en-US" dirty="0"/>
              <a:t> 사용하기 어렵다고 판단했고</a:t>
            </a:r>
            <a:endParaRPr lang="en-US" altLang="ko-KR" dirty="0"/>
          </a:p>
          <a:p>
            <a:r>
              <a:rPr lang="en-US" altLang="ko-KR" dirty="0"/>
              <a:t>VoIP </a:t>
            </a:r>
            <a:r>
              <a:rPr lang="ko-KR" altLang="en-US" dirty="0"/>
              <a:t>통신을 하기 위한 </a:t>
            </a:r>
            <a:r>
              <a:rPr lang="en-US" altLang="ko-KR" dirty="0"/>
              <a:t>SIP </a:t>
            </a:r>
            <a:r>
              <a:rPr lang="ko-KR" altLang="en-US" dirty="0"/>
              <a:t>서버를 직접 구축하기로 했습니다</a:t>
            </a:r>
            <a:r>
              <a:rPr lang="en-US" altLang="ko-KR" dirty="0"/>
              <a:t>. </a:t>
            </a:r>
            <a:r>
              <a:rPr lang="ko-KR" altLang="en-US" dirty="0"/>
              <a:t>구축에 사용한 툴을 </a:t>
            </a:r>
            <a:r>
              <a:rPr lang="ko-KR" altLang="en-US" dirty="0" err="1"/>
              <a:t>브레케케</a:t>
            </a:r>
            <a:r>
              <a:rPr lang="ko-KR" altLang="en-US" dirty="0"/>
              <a:t> 서버와 사용한 어플리케이션은 </a:t>
            </a:r>
            <a:r>
              <a:rPr lang="en-US" altLang="ko-KR" dirty="0"/>
              <a:t>Micro SIP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브레케케는</a:t>
            </a:r>
            <a:r>
              <a:rPr lang="ko-KR" altLang="en-US" dirty="0"/>
              <a:t> 전화 기지국과 같은 역할을 하는데 일반적으로 사용하기 쉽다는 의견이 많아 선택하였고 </a:t>
            </a:r>
            <a:r>
              <a:rPr lang="en-US" altLang="ko-KR" dirty="0"/>
              <a:t>Micro SIP</a:t>
            </a:r>
            <a:r>
              <a:rPr lang="ko-KR" altLang="en-US" dirty="0"/>
              <a:t>는 개별 서버에서도 작동하고</a:t>
            </a:r>
            <a:r>
              <a:rPr lang="en-US" altLang="ko-KR" dirty="0"/>
              <a:t>, </a:t>
            </a:r>
            <a:r>
              <a:rPr lang="ko-KR" altLang="en-US" dirty="0"/>
              <a:t>스마트폰과의 연동과 같은 장점에 의해 선택하게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1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구조도는 다음과 같습니다</a:t>
            </a:r>
            <a:r>
              <a:rPr lang="en-US" altLang="ko-KR" dirty="0"/>
              <a:t>. </a:t>
            </a:r>
            <a:r>
              <a:rPr lang="ko-KR" altLang="en-US" dirty="0"/>
              <a:t>미리 개별적으로 </a:t>
            </a:r>
            <a:r>
              <a:rPr lang="ko-KR" altLang="en-US" dirty="0" err="1"/>
              <a:t>구축해놓은</a:t>
            </a:r>
            <a:r>
              <a:rPr lang="ko-KR" altLang="en-US" dirty="0"/>
              <a:t> </a:t>
            </a:r>
            <a:r>
              <a:rPr lang="en-US" altLang="ko-KR" dirty="0"/>
              <a:t>SIP Server</a:t>
            </a:r>
            <a:r>
              <a:rPr lang="ko-KR" altLang="en-US" dirty="0"/>
              <a:t> 위에서 여러 인원들이 회의를 진행 중인 상황일 때 제 </a:t>
            </a:r>
            <a:r>
              <a:rPr lang="en-US" altLang="ko-KR" dirty="0"/>
              <a:t>3</a:t>
            </a:r>
            <a:r>
              <a:rPr lang="ko-KR" altLang="en-US" dirty="0"/>
              <a:t>자가 포트 </a:t>
            </a:r>
            <a:r>
              <a:rPr lang="ko-KR" altLang="en-US" dirty="0" err="1"/>
              <a:t>미러링</a:t>
            </a:r>
            <a:r>
              <a:rPr lang="ko-KR" altLang="en-US" dirty="0"/>
              <a:t> 방식을 통해 패킷을 </a:t>
            </a:r>
            <a:r>
              <a:rPr lang="en-US" altLang="ko-KR" dirty="0"/>
              <a:t>Sniffing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Sniffing</a:t>
            </a:r>
            <a:r>
              <a:rPr lang="ko-KR" altLang="en-US" dirty="0"/>
              <a:t>한 패킷을 </a:t>
            </a:r>
            <a:r>
              <a:rPr lang="en-US" altLang="ko-KR" dirty="0" err="1"/>
              <a:t>WinPcap</a:t>
            </a:r>
            <a:r>
              <a:rPr lang="ko-KR" altLang="en-US" dirty="0"/>
              <a:t>을 통해 프로토콜 정보를 파악하고 </a:t>
            </a:r>
            <a:r>
              <a:rPr lang="en-US" altLang="ko-KR" dirty="0"/>
              <a:t>RTP </a:t>
            </a:r>
            <a:r>
              <a:rPr lang="ko-KR" altLang="en-US" dirty="0"/>
              <a:t>패킷을 구분한 뒤 </a:t>
            </a:r>
            <a:r>
              <a:rPr lang="en-US" altLang="ko-KR" dirty="0"/>
              <a:t>source</a:t>
            </a:r>
            <a:r>
              <a:rPr lang="ko-KR" altLang="en-US" dirty="0"/>
              <a:t>를 통해 화자를 분리합니다</a:t>
            </a:r>
            <a:r>
              <a:rPr lang="en-US" altLang="ko-KR" dirty="0"/>
              <a:t>. </a:t>
            </a:r>
            <a:r>
              <a:rPr lang="ko-KR" altLang="en-US" dirty="0"/>
              <a:t>이때 각각 화자가 개별적으로 전송하는 </a:t>
            </a:r>
            <a:r>
              <a:rPr lang="en-US" altLang="ko-KR" dirty="0"/>
              <a:t>RTP </a:t>
            </a:r>
            <a:r>
              <a:rPr lang="ko-KR" altLang="en-US" dirty="0"/>
              <a:t>패킷에서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페이로드에 해당하는 부분을 추출하여 하나의 파일로 저장하고 이를 </a:t>
            </a:r>
            <a:r>
              <a:rPr lang="ko-KR" altLang="en-US" dirty="0" err="1"/>
              <a:t>연결부</a:t>
            </a:r>
            <a:r>
              <a:rPr lang="ko-KR" altLang="en-US" dirty="0"/>
              <a:t> 프로세스에 전달합니다</a:t>
            </a:r>
            <a:r>
              <a:rPr lang="en-US" altLang="ko-KR" dirty="0"/>
              <a:t>. </a:t>
            </a:r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279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7a902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7a902c1f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연결부</a:t>
            </a:r>
            <a:r>
              <a:rPr lang="ko-KR" altLang="en-US" dirty="0"/>
              <a:t> 프로세스입니다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전반부에서 특정 단위 시간마다 추출한 페이로드를 저장하는 과정을 진행 중일 때 파이썬 라이브러리인 </a:t>
            </a:r>
            <a:r>
              <a:rPr lang="ko-KR" altLang="en-US" dirty="0" err="1"/>
              <a:t>워치도그를</a:t>
            </a:r>
            <a:r>
              <a:rPr lang="ko-KR" altLang="en-US" dirty="0"/>
              <a:t> 사용해서 페이로드 파일이 생성되었는지 해당 폴더를 실시간으로 파악합니다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페이로드가 생성됨을 확인할 경우 해당 페이로드 파일을 구글 </a:t>
            </a:r>
            <a:r>
              <a:rPr lang="en-US" altLang="ko-KR" dirty="0"/>
              <a:t>STT API</a:t>
            </a:r>
            <a:r>
              <a:rPr lang="ko-KR" altLang="en-US" dirty="0"/>
              <a:t>로 전송하고 설정한 </a:t>
            </a:r>
            <a:r>
              <a:rPr lang="ko-KR" altLang="en-US" dirty="0" err="1"/>
              <a:t>설정값에</a:t>
            </a:r>
            <a:r>
              <a:rPr lang="ko-KR" altLang="en-US" dirty="0"/>
              <a:t> 따라 이에 대한 결과물인 </a:t>
            </a:r>
            <a:r>
              <a:rPr lang="ko-KR" altLang="en-US" dirty="0" err="1"/>
              <a:t>녹취록을</a:t>
            </a:r>
            <a:r>
              <a:rPr lang="ko-KR" altLang="en-US" dirty="0"/>
              <a:t> 반환하는 과정을 거칩니다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8" name="Google Shape;118;g957a902c1f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869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A696-98DA-44F4-9D9A-A14826B3D991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2A023-F0BB-4EB3-9C8F-52495E222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0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2.png"/><Relationship Id="rId5" Type="http://schemas.microsoft.com/office/2007/relationships/media" Target="../media/media3.mp4"/><Relationship Id="rId10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openxmlformats.org/officeDocument/2006/relationships/image" Target="../media/image38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.sv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.jpeg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2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023D3F-1959-4155-93DC-130A7FE09338}"/>
              </a:ext>
            </a:extLst>
          </p:cNvPr>
          <p:cNvGrpSpPr/>
          <p:nvPr/>
        </p:nvGrpSpPr>
        <p:grpSpPr>
          <a:xfrm>
            <a:off x="1333041" y="1925163"/>
            <a:ext cx="8648241" cy="3999656"/>
            <a:chOff x="1333041" y="1925163"/>
            <a:chExt cx="8648241" cy="39996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8C655A-A777-4AE0-96FB-EAFDF0281AC7}"/>
                </a:ext>
              </a:extLst>
            </p:cNvPr>
            <p:cNvGrpSpPr/>
            <p:nvPr/>
          </p:nvGrpSpPr>
          <p:grpSpPr>
            <a:xfrm>
              <a:off x="1333041" y="1925163"/>
              <a:ext cx="7006728" cy="954108"/>
              <a:chOff x="1333041" y="1925163"/>
              <a:chExt cx="7006728" cy="95410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0DB91D-5002-41BF-8F73-C37395A49D65}"/>
                  </a:ext>
                </a:extLst>
              </p:cNvPr>
              <p:cNvSpPr txBox="1"/>
              <p:nvPr/>
            </p:nvSpPr>
            <p:spPr>
              <a:xfrm>
                <a:off x="1333041" y="1925163"/>
                <a:ext cx="7006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1. </a:t>
                </a:r>
                <a:r>
                  <a:rPr lang="ko-KR" altLang="en-US" sz="3600" b="1" dirty="0">
                    <a:solidFill>
                      <a:schemeClr val="bg1"/>
                    </a:solidFill>
                  </a:rPr>
                  <a:t>전반부 </a:t>
                </a:r>
                <a:r>
                  <a:rPr lang="ko-KR" altLang="en-US" sz="3600" b="1" dirty="0" err="1">
                    <a:solidFill>
                      <a:schemeClr val="bg1"/>
                    </a:solidFill>
                  </a:rPr>
                  <a:t>리팩토링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421C9-26F4-4A6D-98DB-46DE937069D6}"/>
                  </a:ext>
                </a:extLst>
              </p:cNvPr>
              <p:cNvSpPr txBox="1"/>
              <p:nvPr/>
            </p:nvSpPr>
            <p:spPr>
              <a:xfrm>
                <a:off x="1663547" y="2571494"/>
                <a:ext cx="6577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실시간성 확보를 위한 속도개선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3A8858E-E153-486C-AAA3-A1701D94EC0F}"/>
                </a:ext>
              </a:extLst>
            </p:cNvPr>
            <p:cNvGrpSpPr/>
            <p:nvPr/>
          </p:nvGrpSpPr>
          <p:grpSpPr>
            <a:xfrm>
              <a:off x="2115239" y="3351519"/>
              <a:ext cx="7006728" cy="984476"/>
              <a:chOff x="1333041" y="3351519"/>
              <a:chExt cx="7006728" cy="98447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E32689-9C62-4B06-A83C-D0DF1B74D27F}"/>
                  </a:ext>
                </a:extLst>
              </p:cNvPr>
              <p:cNvSpPr txBox="1"/>
              <p:nvPr/>
            </p:nvSpPr>
            <p:spPr>
              <a:xfrm>
                <a:off x="1333041" y="3351519"/>
                <a:ext cx="7006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2. </a:t>
                </a:r>
                <a:r>
                  <a:rPr lang="ko-KR" altLang="en-US" sz="3600" b="1" dirty="0">
                    <a:solidFill>
                      <a:schemeClr val="bg1"/>
                    </a:solidFill>
                  </a:rPr>
                  <a:t>후반부 인공지능 적용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26CC28-BC16-4360-BE3F-087B72D08573}"/>
                  </a:ext>
                </a:extLst>
              </p:cNvPr>
              <p:cNvSpPr txBox="1"/>
              <p:nvPr/>
            </p:nvSpPr>
            <p:spPr>
              <a:xfrm>
                <a:off x="1663547" y="4028218"/>
                <a:ext cx="6577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bg1">
                        <a:lumMod val="95000"/>
                      </a:schemeClr>
                    </a:solidFill>
                  </a:rPr>
                  <a:t>키워드 추출 및 활용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CAD26F2-8389-498E-84F0-7A671D2137CA}"/>
                </a:ext>
              </a:extLst>
            </p:cNvPr>
            <p:cNvGrpSpPr/>
            <p:nvPr/>
          </p:nvGrpSpPr>
          <p:grpSpPr>
            <a:xfrm>
              <a:off x="2974554" y="4981917"/>
              <a:ext cx="7006728" cy="942902"/>
              <a:chOff x="1333041" y="4981917"/>
              <a:chExt cx="7006728" cy="9429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A96ABA-21A6-41CF-87B6-68E8E6106AF8}"/>
                  </a:ext>
                </a:extLst>
              </p:cNvPr>
              <p:cNvSpPr txBox="1"/>
              <p:nvPr/>
            </p:nvSpPr>
            <p:spPr>
              <a:xfrm>
                <a:off x="1333041" y="4981917"/>
                <a:ext cx="7006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3. </a:t>
                </a:r>
                <a:r>
                  <a:rPr lang="ko-KR" altLang="en-US" sz="3600" b="1" dirty="0">
                    <a:solidFill>
                      <a:schemeClr val="bg1"/>
                    </a:solidFill>
                  </a:rPr>
                  <a:t>향후 계획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1795A8-8C88-4E94-8BBC-6A69CEE31BE8}"/>
                  </a:ext>
                </a:extLst>
              </p:cNvPr>
              <p:cNvSpPr txBox="1"/>
              <p:nvPr/>
            </p:nvSpPr>
            <p:spPr>
              <a:xfrm>
                <a:off x="1663547" y="5617042"/>
                <a:ext cx="6577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마무리 </a:t>
                </a: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33DC80-A4CC-440D-B137-7A6B952031FD}"/>
              </a:ext>
            </a:extLst>
          </p:cNvPr>
          <p:cNvSpPr/>
          <p:nvPr/>
        </p:nvSpPr>
        <p:spPr>
          <a:xfrm>
            <a:off x="11017" y="0"/>
            <a:ext cx="12192000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83D78-F2E1-48EF-954A-0F1755C19FB7}"/>
              </a:ext>
            </a:extLst>
          </p:cNvPr>
          <p:cNvSpPr txBox="1"/>
          <p:nvPr/>
        </p:nvSpPr>
        <p:spPr>
          <a:xfrm>
            <a:off x="3141776" y="1909299"/>
            <a:ext cx="5834742" cy="21907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VoIP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기반 음성회의에서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Sniffing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과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STT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를 이용한 키워드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화자 분석 및 회의록 자동 생성 기법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674C2-7F46-4FBE-A15C-23DAD584E656}"/>
              </a:ext>
            </a:extLst>
          </p:cNvPr>
          <p:cNvSpPr txBox="1"/>
          <p:nvPr/>
        </p:nvSpPr>
        <p:spPr>
          <a:xfrm>
            <a:off x="5998660" y="5477609"/>
            <a:ext cx="5020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+mj-ea"/>
                <a:ea typeface="+mj-ea"/>
              </a:rPr>
              <a:t>세스코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F0748-4D97-4351-AB4A-B689FCA051C5}"/>
              </a:ext>
            </a:extLst>
          </p:cNvPr>
          <p:cNvSpPr/>
          <p:nvPr/>
        </p:nvSpPr>
        <p:spPr>
          <a:xfrm>
            <a:off x="2677886" y="1909299"/>
            <a:ext cx="6836228" cy="24809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C56C6-30AC-452E-8708-3D8CA5CCC7F0}"/>
              </a:ext>
            </a:extLst>
          </p:cNvPr>
          <p:cNvSpPr txBox="1"/>
          <p:nvPr/>
        </p:nvSpPr>
        <p:spPr>
          <a:xfrm>
            <a:off x="9514114" y="5334366"/>
            <a:ext cx="229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2014112045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정동민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dist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2014112100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유승우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dist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2012112000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강  건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dist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2014112064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진영기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F356DD4-3E65-4199-8E37-F364DEAD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80" y="3738708"/>
            <a:ext cx="99274" cy="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7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프로세스 진행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그래픽 6" descr="콜 센터">
            <a:extLst>
              <a:ext uri="{FF2B5EF4-FFF2-40B4-BE49-F238E27FC236}">
                <a16:creationId xmlns:a16="http://schemas.microsoft.com/office/drawing/2014/main" id="{120BE124-2472-4268-86A0-7D429126A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8249" y="1140770"/>
            <a:ext cx="1213523" cy="1213523"/>
          </a:xfrm>
          <a:prstGeom prst="rect">
            <a:avLst/>
          </a:prstGeom>
        </p:spPr>
      </p:pic>
      <p:pic>
        <p:nvPicPr>
          <p:cNvPr id="11" name="그래픽 10" descr="문서">
            <a:extLst>
              <a:ext uri="{FF2B5EF4-FFF2-40B4-BE49-F238E27FC236}">
                <a16:creationId xmlns:a16="http://schemas.microsoft.com/office/drawing/2014/main" id="{7E1E5091-9471-4468-8ED8-33CD9F447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038" y="1055632"/>
            <a:ext cx="691899" cy="69189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661655-F150-4557-A8B6-A3660B599784}"/>
              </a:ext>
            </a:extLst>
          </p:cNvPr>
          <p:cNvSpPr/>
          <p:nvPr/>
        </p:nvSpPr>
        <p:spPr>
          <a:xfrm>
            <a:off x="4820924" y="1136950"/>
            <a:ext cx="4641671" cy="5246254"/>
          </a:xfrm>
          <a:prstGeom prst="roundRect">
            <a:avLst>
              <a:gd name="adj" fmla="val 76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+mj-ea"/>
                <a:ea typeface="+mj-ea"/>
              </a:rPr>
              <a:t>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633127-F34D-4A65-90A2-7F1A7A78EF86}"/>
              </a:ext>
            </a:extLst>
          </p:cNvPr>
          <p:cNvSpPr/>
          <p:nvPr/>
        </p:nvSpPr>
        <p:spPr>
          <a:xfrm>
            <a:off x="4626107" y="931860"/>
            <a:ext cx="1821653" cy="424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문서 분석 프로세스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53028E-75C3-4C9C-9A88-FE8FF24C404D}"/>
              </a:ext>
            </a:extLst>
          </p:cNvPr>
          <p:cNvSpPr/>
          <p:nvPr/>
        </p:nvSpPr>
        <p:spPr>
          <a:xfrm>
            <a:off x="2657232" y="1751351"/>
            <a:ext cx="121352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녹취록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입력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644565-FBFA-4AC4-8934-F042AA305C16}"/>
              </a:ext>
            </a:extLst>
          </p:cNvPr>
          <p:cNvSpPr/>
          <p:nvPr/>
        </p:nvSpPr>
        <p:spPr>
          <a:xfrm>
            <a:off x="6102125" y="174753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문장 단위 분리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F1D01CF-F329-44B6-8585-5EEB32EE7472}"/>
              </a:ext>
            </a:extLst>
          </p:cNvPr>
          <p:cNvSpPr/>
          <p:nvPr/>
        </p:nvSpPr>
        <p:spPr>
          <a:xfrm>
            <a:off x="6102125" y="264068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자연어 처리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(NLP)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96970C-A891-4FCF-B4EF-FAEB6F180AE8}"/>
              </a:ext>
            </a:extLst>
          </p:cNvPr>
          <p:cNvSpPr/>
          <p:nvPr/>
        </p:nvSpPr>
        <p:spPr>
          <a:xfrm>
            <a:off x="6102125" y="353384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가중치 계산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22180-8A91-4D4B-BC26-F0E7F0216039}"/>
              </a:ext>
            </a:extLst>
          </p:cNvPr>
          <p:cNvSpPr/>
          <p:nvPr/>
        </p:nvSpPr>
        <p:spPr>
          <a:xfrm>
            <a:off x="6102125" y="442699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그래프 생성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D58D5C1-1137-4458-8351-7BDE06C6410B}"/>
              </a:ext>
            </a:extLst>
          </p:cNvPr>
          <p:cNvSpPr/>
          <p:nvPr/>
        </p:nvSpPr>
        <p:spPr>
          <a:xfrm>
            <a:off x="6102125" y="532015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TextRank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적용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5E1758-691A-4EE6-A030-C083FCE1BE2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870755" y="1916808"/>
            <a:ext cx="2231370" cy="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B578B6-026E-429D-85D2-AC9C8DDAEC07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6964997" y="208608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06E8B60-F3DA-4150-808E-B32D83908CB8}"/>
              </a:ext>
            </a:extLst>
          </p:cNvPr>
          <p:cNvCxnSpPr>
            <a:cxnSpLocks/>
          </p:cNvCxnSpPr>
          <p:nvPr/>
        </p:nvCxnSpPr>
        <p:spPr>
          <a:xfrm>
            <a:off x="6960379" y="297924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52DF4E-7117-42A5-B256-F47576CD926F}"/>
              </a:ext>
            </a:extLst>
          </p:cNvPr>
          <p:cNvCxnSpPr>
            <a:cxnSpLocks/>
          </p:cNvCxnSpPr>
          <p:nvPr/>
        </p:nvCxnSpPr>
        <p:spPr>
          <a:xfrm>
            <a:off x="6974233" y="387239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802A308-71F2-4332-9FE2-D953BCA1A945}"/>
              </a:ext>
            </a:extLst>
          </p:cNvPr>
          <p:cNvCxnSpPr>
            <a:cxnSpLocks/>
          </p:cNvCxnSpPr>
          <p:nvPr/>
        </p:nvCxnSpPr>
        <p:spPr>
          <a:xfrm>
            <a:off x="6988087" y="476555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1859AB0-1687-4FD3-A92E-71BFBCC26DAF}"/>
              </a:ext>
            </a:extLst>
          </p:cNvPr>
          <p:cNvCxnSpPr>
            <a:cxnSpLocks/>
            <a:stCxn id="31" idx="1"/>
            <a:endCxn id="49" idx="1"/>
          </p:cNvCxnSpPr>
          <p:nvPr/>
        </p:nvCxnSpPr>
        <p:spPr>
          <a:xfrm flipH="1">
            <a:off x="4181643" y="5489428"/>
            <a:ext cx="1920482" cy="1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856836B-E04C-4471-93DA-37548C0A7F81}"/>
              </a:ext>
            </a:extLst>
          </p:cNvPr>
          <p:cNvSpPr/>
          <p:nvPr/>
        </p:nvSpPr>
        <p:spPr>
          <a:xfrm>
            <a:off x="2145011" y="4877393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키워드 추출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6010100-9CD3-427D-BC7F-6C73329D68BC}"/>
              </a:ext>
            </a:extLst>
          </p:cNvPr>
          <p:cNvSpPr/>
          <p:nvPr/>
        </p:nvSpPr>
        <p:spPr>
          <a:xfrm>
            <a:off x="2145011" y="5729538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 문장 추출</a:t>
            </a:r>
          </a:p>
        </p:txBody>
      </p: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D88BD29-D9B8-45E5-8D22-C03819A373A4}"/>
              </a:ext>
            </a:extLst>
          </p:cNvPr>
          <p:cNvSpPr/>
          <p:nvPr/>
        </p:nvSpPr>
        <p:spPr>
          <a:xfrm>
            <a:off x="3969206" y="5009928"/>
            <a:ext cx="212437" cy="979053"/>
          </a:xfrm>
          <a:prstGeom prst="rightBrace">
            <a:avLst>
              <a:gd name="adj1" fmla="val 29645"/>
              <a:gd name="adj2" fmla="val 4909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135D01-2267-4BCC-AD21-989C2A1B4B74}"/>
              </a:ext>
            </a:extLst>
          </p:cNvPr>
          <p:cNvSpPr txBox="1"/>
          <p:nvPr/>
        </p:nvSpPr>
        <p:spPr>
          <a:xfrm>
            <a:off x="1789950" y="22743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사용자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30D8B9-B5E3-406C-A263-862B9199884A}"/>
              </a:ext>
            </a:extLst>
          </p:cNvPr>
          <p:cNvSpPr txBox="1"/>
          <p:nvPr/>
        </p:nvSpPr>
        <p:spPr>
          <a:xfrm>
            <a:off x="7827869" y="2195136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Python </a:t>
            </a:r>
            <a:r>
              <a:rPr lang="ko-KR" altLang="en-US" sz="1050" b="1" dirty="0">
                <a:latin typeface="+mj-ea"/>
                <a:ea typeface="+mj-ea"/>
              </a:rPr>
              <a:t>모듈 사용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8ECC32-DD52-4B7C-92C6-DC6055F26583}"/>
              </a:ext>
            </a:extLst>
          </p:cNvPr>
          <p:cNvSpPr txBox="1"/>
          <p:nvPr/>
        </p:nvSpPr>
        <p:spPr>
          <a:xfrm>
            <a:off x="7878756" y="3495369"/>
            <a:ext cx="920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Scikit-learn</a:t>
            </a:r>
          </a:p>
          <a:p>
            <a:r>
              <a:rPr lang="en-US" altLang="ko-KR" sz="1050" b="1" dirty="0">
                <a:latin typeface="+mj-ea"/>
                <a:ea typeface="+mj-ea"/>
              </a:rPr>
              <a:t>TF-IDF </a:t>
            </a:r>
            <a:r>
              <a:rPr lang="ko-KR" altLang="en-US" sz="1050" b="1" dirty="0">
                <a:latin typeface="+mj-ea"/>
                <a:ea typeface="+mj-ea"/>
              </a:rPr>
              <a:t>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93E536-5034-4D72-976D-3EFDED00E7C4}"/>
              </a:ext>
            </a:extLst>
          </p:cNvPr>
          <p:cNvSpPr txBox="1"/>
          <p:nvPr/>
        </p:nvSpPr>
        <p:spPr>
          <a:xfrm>
            <a:off x="7875306" y="4469315"/>
            <a:ext cx="1362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Correlation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35B4020D-2192-441B-AAC5-0BD0FF678406}"/>
              </a:ext>
            </a:extLst>
          </p:cNvPr>
          <p:cNvSpPr/>
          <p:nvPr/>
        </p:nvSpPr>
        <p:spPr>
          <a:xfrm>
            <a:off x="-633637" y="5234287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후반부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3892186" y="2430748"/>
            <a:ext cx="6703406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한글 형태소 분석기 </a:t>
            </a:r>
            <a:r>
              <a:rPr lang="en-US" altLang="ko-KR" b="1" dirty="0" err="1">
                <a:latin typeface="+mj-ea"/>
                <a:ea typeface="+mj-ea"/>
                <a:cs typeface="Calibri"/>
                <a:sym typeface="Calibri"/>
              </a:rPr>
              <a:t>Konlpy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패키지 사용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내부 클래스 중 </a:t>
            </a:r>
            <a:r>
              <a:rPr lang="en-US" altLang="ko-KR" b="1" dirty="0" err="1">
                <a:latin typeface="+mj-ea"/>
                <a:ea typeface="+mj-ea"/>
                <a:cs typeface="Calibri"/>
                <a:sym typeface="Calibri"/>
              </a:rPr>
              <a:t>kkma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en-US" altLang="ko-KR" b="1" dirty="0" err="1">
                <a:latin typeface="+mj-ea"/>
                <a:ea typeface="+mj-ea"/>
                <a:cs typeface="Calibri"/>
                <a:sym typeface="Calibri"/>
              </a:rPr>
              <a:t>Okt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사용</a:t>
            </a:r>
            <a:endParaRPr b="1" dirty="0"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1887A383-4D93-413C-A743-96926AFF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91" y="2109787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FD72F84-3EBF-4F8F-B103-168E4D0AB0EB}"/>
              </a:ext>
            </a:extLst>
          </p:cNvPr>
          <p:cNvSpPr/>
          <p:nvPr/>
        </p:nvSpPr>
        <p:spPr>
          <a:xfrm>
            <a:off x="4247203" y="3384685"/>
            <a:ext cx="2817091" cy="1184267"/>
          </a:xfrm>
          <a:prstGeom prst="roundRect">
            <a:avLst>
              <a:gd name="adj" fmla="val 768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3F42E7-F7F7-43BA-83AC-DFAB6E65A216}"/>
              </a:ext>
            </a:extLst>
          </p:cNvPr>
          <p:cNvSpPr/>
          <p:nvPr/>
        </p:nvSpPr>
        <p:spPr>
          <a:xfrm>
            <a:off x="4429840" y="3247572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solidFill>
                  <a:schemeClr val="tx1"/>
                </a:solidFill>
                <a:latin typeface="+mj-ea"/>
                <a:ea typeface="+mj-ea"/>
              </a:rPr>
              <a:t>Kkma</a:t>
            </a:r>
            <a:r>
              <a:rPr lang="en-US" altLang="ko-KR" sz="105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j-ea"/>
                <a:ea typeface="+mj-ea"/>
              </a:rPr>
              <a:t>클래스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EC4F5E-C09C-4DE3-A65F-1840D364B12D}"/>
              </a:ext>
            </a:extLst>
          </p:cNvPr>
          <p:cNvSpPr/>
          <p:nvPr/>
        </p:nvSpPr>
        <p:spPr>
          <a:xfrm>
            <a:off x="7706888" y="3384685"/>
            <a:ext cx="2817091" cy="1184267"/>
          </a:xfrm>
          <a:prstGeom prst="roundRect">
            <a:avLst>
              <a:gd name="adj" fmla="val 768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9FDD59-A455-403D-AE8F-813A7B9D5673}"/>
              </a:ext>
            </a:extLst>
          </p:cNvPr>
          <p:cNvSpPr/>
          <p:nvPr/>
        </p:nvSpPr>
        <p:spPr>
          <a:xfrm>
            <a:off x="7889525" y="3247572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solidFill>
                  <a:schemeClr val="tx1"/>
                </a:solidFill>
                <a:latin typeface="+mj-ea"/>
                <a:ea typeface="+mj-ea"/>
              </a:rPr>
              <a:t>Okt</a:t>
            </a:r>
            <a:r>
              <a:rPr lang="en-US" altLang="ko-KR" sz="105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j-ea"/>
                <a:ea typeface="+mj-ea"/>
              </a:rPr>
              <a:t>클래스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2253C-B283-4343-83B6-25153E70D6A5}"/>
              </a:ext>
            </a:extLst>
          </p:cNvPr>
          <p:cNvSpPr txBox="1"/>
          <p:nvPr/>
        </p:nvSpPr>
        <p:spPr>
          <a:xfrm>
            <a:off x="4321235" y="3657259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Sentences </a:t>
            </a:r>
            <a:r>
              <a:rPr lang="ko-KR" altLang="en-US" sz="1000" b="1" dirty="0">
                <a:latin typeface="+mj-ea"/>
                <a:ea typeface="+mj-ea"/>
              </a:rPr>
              <a:t>메소드를 통해 문장 단위 자르기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2A87B-D2E9-41B1-AA5A-7842A5E7C3B6}"/>
              </a:ext>
            </a:extLst>
          </p:cNvPr>
          <p:cNvSpPr txBox="1"/>
          <p:nvPr/>
        </p:nvSpPr>
        <p:spPr>
          <a:xfrm>
            <a:off x="4321235" y="4052943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처리 시간이 길지만 높은 정확도를 보임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F45AB-4050-4F6A-A524-68B8BADE49FD}"/>
              </a:ext>
            </a:extLst>
          </p:cNvPr>
          <p:cNvSpPr txBox="1"/>
          <p:nvPr/>
        </p:nvSpPr>
        <p:spPr>
          <a:xfrm>
            <a:off x="7711469" y="3657258"/>
            <a:ext cx="2884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Nouns</a:t>
            </a:r>
            <a:r>
              <a:rPr lang="ko-KR" altLang="en-US" sz="1000" b="1" dirty="0">
                <a:latin typeface="+mj-ea"/>
                <a:ea typeface="+mj-ea"/>
              </a:rPr>
              <a:t> 메소드를 통해 문장을 단어 단위 자르기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D4310-64C3-45D6-AB15-A8290244FE29}"/>
              </a:ext>
            </a:extLst>
          </p:cNvPr>
          <p:cNvSpPr txBox="1"/>
          <p:nvPr/>
        </p:nvSpPr>
        <p:spPr>
          <a:xfrm>
            <a:off x="7711469" y="4052943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띄어쓰기 되어 있는 단어 자르기에 강함</a:t>
            </a:r>
          </a:p>
        </p:txBody>
      </p:sp>
      <p:sp>
        <p:nvSpPr>
          <p:cNvPr id="14" name="Google Shape;121;p16">
            <a:extLst>
              <a:ext uri="{FF2B5EF4-FFF2-40B4-BE49-F238E27FC236}">
                <a16:creationId xmlns:a16="http://schemas.microsoft.com/office/drawing/2014/main" id="{5E69C7DB-7AB1-440C-ADE0-568F6E18D92E}"/>
              </a:ext>
            </a:extLst>
          </p:cNvPr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문장 분리 </a:t>
            </a:r>
            <a:r>
              <a:rPr lang="en-US" altLang="ko-KR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&amp;</a:t>
            </a:r>
            <a:r>
              <a:rPr lang="ko-KR" altLang="en-US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 자연어 처리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13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661655-F150-4557-A8B6-A3660B599784}"/>
              </a:ext>
            </a:extLst>
          </p:cNvPr>
          <p:cNvSpPr/>
          <p:nvPr/>
        </p:nvSpPr>
        <p:spPr>
          <a:xfrm>
            <a:off x="4820924" y="1136950"/>
            <a:ext cx="4641671" cy="5246254"/>
          </a:xfrm>
          <a:prstGeom prst="roundRect">
            <a:avLst>
              <a:gd name="adj" fmla="val 76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+mj-ea"/>
                <a:ea typeface="+mj-ea"/>
              </a:rPr>
              <a:t>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633127-F34D-4A65-90A2-7F1A7A78EF86}"/>
              </a:ext>
            </a:extLst>
          </p:cNvPr>
          <p:cNvSpPr/>
          <p:nvPr/>
        </p:nvSpPr>
        <p:spPr>
          <a:xfrm>
            <a:off x="4626107" y="931860"/>
            <a:ext cx="1821653" cy="424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문서 분석 프로세스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644565-FBFA-4AC4-8934-F042AA305C16}"/>
              </a:ext>
            </a:extLst>
          </p:cNvPr>
          <p:cNvSpPr/>
          <p:nvPr/>
        </p:nvSpPr>
        <p:spPr>
          <a:xfrm>
            <a:off x="6102125" y="174753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문장 단위 분리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F1D01CF-F329-44B6-8585-5EEB32EE7472}"/>
              </a:ext>
            </a:extLst>
          </p:cNvPr>
          <p:cNvSpPr/>
          <p:nvPr/>
        </p:nvSpPr>
        <p:spPr>
          <a:xfrm>
            <a:off x="6102125" y="264068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자연어 처리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(NLP)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96970C-A891-4FCF-B4EF-FAEB6F180AE8}"/>
              </a:ext>
            </a:extLst>
          </p:cNvPr>
          <p:cNvSpPr/>
          <p:nvPr/>
        </p:nvSpPr>
        <p:spPr>
          <a:xfrm>
            <a:off x="6102125" y="353384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가중치 계산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22180-8A91-4D4B-BC26-F0E7F0216039}"/>
              </a:ext>
            </a:extLst>
          </p:cNvPr>
          <p:cNvSpPr/>
          <p:nvPr/>
        </p:nvSpPr>
        <p:spPr>
          <a:xfrm>
            <a:off x="6102125" y="442699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그래프 생성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D58D5C1-1137-4458-8351-7BDE06C6410B}"/>
              </a:ext>
            </a:extLst>
          </p:cNvPr>
          <p:cNvSpPr/>
          <p:nvPr/>
        </p:nvSpPr>
        <p:spPr>
          <a:xfrm>
            <a:off x="6102125" y="532015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TextRank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적용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B578B6-026E-429D-85D2-AC9C8DDAEC07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6964997" y="208608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06E8B60-F3DA-4150-808E-B32D83908CB8}"/>
              </a:ext>
            </a:extLst>
          </p:cNvPr>
          <p:cNvCxnSpPr>
            <a:cxnSpLocks/>
          </p:cNvCxnSpPr>
          <p:nvPr/>
        </p:nvCxnSpPr>
        <p:spPr>
          <a:xfrm>
            <a:off x="6960379" y="297924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52DF4E-7117-42A5-B256-F47576CD926F}"/>
              </a:ext>
            </a:extLst>
          </p:cNvPr>
          <p:cNvCxnSpPr>
            <a:cxnSpLocks/>
          </p:cNvCxnSpPr>
          <p:nvPr/>
        </p:nvCxnSpPr>
        <p:spPr>
          <a:xfrm>
            <a:off x="6974233" y="387239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802A308-71F2-4332-9FE2-D953BCA1A945}"/>
              </a:ext>
            </a:extLst>
          </p:cNvPr>
          <p:cNvCxnSpPr>
            <a:cxnSpLocks/>
          </p:cNvCxnSpPr>
          <p:nvPr/>
        </p:nvCxnSpPr>
        <p:spPr>
          <a:xfrm>
            <a:off x="6988087" y="476555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130D8B9-B5E3-406C-A263-862B9199884A}"/>
              </a:ext>
            </a:extLst>
          </p:cNvPr>
          <p:cNvSpPr txBox="1"/>
          <p:nvPr/>
        </p:nvSpPr>
        <p:spPr>
          <a:xfrm>
            <a:off x="7827869" y="2195136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Python </a:t>
            </a:r>
            <a:r>
              <a:rPr lang="ko-KR" altLang="en-US" sz="1050" b="1" dirty="0">
                <a:latin typeface="+mj-ea"/>
                <a:ea typeface="+mj-ea"/>
              </a:rPr>
              <a:t>모듈 사용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8ECC32-DD52-4B7C-92C6-DC6055F26583}"/>
              </a:ext>
            </a:extLst>
          </p:cNvPr>
          <p:cNvSpPr txBox="1"/>
          <p:nvPr/>
        </p:nvSpPr>
        <p:spPr>
          <a:xfrm>
            <a:off x="7878756" y="3495369"/>
            <a:ext cx="920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Scikit-learn</a:t>
            </a:r>
          </a:p>
          <a:p>
            <a:r>
              <a:rPr lang="en-US" altLang="ko-KR" sz="1050" b="1" dirty="0">
                <a:latin typeface="+mj-ea"/>
                <a:ea typeface="+mj-ea"/>
              </a:rPr>
              <a:t>TF-IDF </a:t>
            </a:r>
            <a:r>
              <a:rPr lang="ko-KR" altLang="en-US" sz="1050" b="1" dirty="0">
                <a:latin typeface="+mj-ea"/>
                <a:ea typeface="+mj-ea"/>
              </a:rPr>
              <a:t>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93E536-5034-4D72-976D-3EFDED00E7C4}"/>
              </a:ext>
            </a:extLst>
          </p:cNvPr>
          <p:cNvSpPr txBox="1"/>
          <p:nvPr/>
        </p:nvSpPr>
        <p:spPr>
          <a:xfrm>
            <a:off x="7875306" y="4469315"/>
            <a:ext cx="1362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Correlation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프로세스 진행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그래픽 6" descr="콜 센터">
            <a:extLst>
              <a:ext uri="{FF2B5EF4-FFF2-40B4-BE49-F238E27FC236}">
                <a16:creationId xmlns:a16="http://schemas.microsoft.com/office/drawing/2014/main" id="{120BE124-2472-4268-86A0-7D429126A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8249" y="1140770"/>
            <a:ext cx="1213523" cy="1213523"/>
          </a:xfrm>
          <a:prstGeom prst="rect">
            <a:avLst/>
          </a:prstGeom>
        </p:spPr>
      </p:pic>
      <p:pic>
        <p:nvPicPr>
          <p:cNvPr id="11" name="그래픽 10" descr="문서">
            <a:extLst>
              <a:ext uri="{FF2B5EF4-FFF2-40B4-BE49-F238E27FC236}">
                <a16:creationId xmlns:a16="http://schemas.microsoft.com/office/drawing/2014/main" id="{7E1E5091-9471-4468-8ED8-33CD9F447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038" y="1055632"/>
            <a:ext cx="691899" cy="691899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53028E-75C3-4C9C-9A88-FE8FF24C404D}"/>
              </a:ext>
            </a:extLst>
          </p:cNvPr>
          <p:cNvSpPr/>
          <p:nvPr/>
        </p:nvSpPr>
        <p:spPr>
          <a:xfrm>
            <a:off x="2657232" y="1751351"/>
            <a:ext cx="121352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녹취록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입력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5E1758-691A-4EE6-A030-C083FCE1BE2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870755" y="1916808"/>
            <a:ext cx="2231370" cy="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1859AB0-1687-4FD3-A92E-71BFBCC26DAF}"/>
              </a:ext>
            </a:extLst>
          </p:cNvPr>
          <p:cNvCxnSpPr>
            <a:cxnSpLocks/>
            <a:stCxn id="31" idx="1"/>
            <a:endCxn id="49" idx="1"/>
          </p:cNvCxnSpPr>
          <p:nvPr/>
        </p:nvCxnSpPr>
        <p:spPr>
          <a:xfrm flipH="1">
            <a:off x="4181643" y="5489428"/>
            <a:ext cx="1920482" cy="1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856836B-E04C-4471-93DA-37548C0A7F81}"/>
              </a:ext>
            </a:extLst>
          </p:cNvPr>
          <p:cNvSpPr/>
          <p:nvPr/>
        </p:nvSpPr>
        <p:spPr>
          <a:xfrm>
            <a:off x="2145011" y="4877393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키워드 추출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6010100-9CD3-427D-BC7F-6C73329D68BC}"/>
              </a:ext>
            </a:extLst>
          </p:cNvPr>
          <p:cNvSpPr/>
          <p:nvPr/>
        </p:nvSpPr>
        <p:spPr>
          <a:xfrm>
            <a:off x="2145011" y="5729538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 문장 추출</a:t>
            </a:r>
          </a:p>
        </p:txBody>
      </p: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D88BD29-D9B8-45E5-8D22-C03819A373A4}"/>
              </a:ext>
            </a:extLst>
          </p:cNvPr>
          <p:cNvSpPr/>
          <p:nvPr/>
        </p:nvSpPr>
        <p:spPr>
          <a:xfrm>
            <a:off x="3969206" y="5009928"/>
            <a:ext cx="212437" cy="979053"/>
          </a:xfrm>
          <a:prstGeom prst="rightBrace">
            <a:avLst>
              <a:gd name="adj1" fmla="val 29645"/>
              <a:gd name="adj2" fmla="val 4909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135D01-2267-4BCC-AD21-989C2A1B4B74}"/>
              </a:ext>
            </a:extLst>
          </p:cNvPr>
          <p:cNvSpPr txBox="1"/>
          <p:nvPr/>
        </p:nvSpPr>
        <p:spPr>
          <a:xfrm>
            <a:off x="1789950" y="22743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사용자</a:t>
            </a: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35B4020D-2192-441B-AAC5-0BD0FF678406}"/>
              </a:ext>
            </a:extLst>
          </p:cNvPr>
          <p:cNvSpPr/>
          <p:nvPr/>
        </p:nvSpPr>
        <p:spPr>
          <a:xfrm>
            <a:off x="-633637" y="5234287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후반부</a:t>
            </a:r>
          </a:p>
        </p:txBody>
      </p:sp>
    </p:spTree>
    <p:extLst>
      <p:ext uri="{BB962C8B-B14F-4D97-AF65-F5344CB8AC3E}">
        <p14:creationId xmlns:p14="http://schemas.microsoft.com/office/powerpoint/2010/main" val="44735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6"/>
              <p:cNvSpPr txBox="1"/>
              <p:nvPr/>
            </p:nvSpPr>
            <p:spPr>
              <a:xfrm>
                <a:off x="1648425" y="1105265"/>
                <a:ext cx="8895150" cy="1184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latin typeface="+mj-ea"/>
                    <a:ea typeface="+mj-ea"/>
                    <a:cs typeface="Calibri"/>
                    <a:sym typeface="Calibri"/>
                  </a:rPr>
                  <a:t>TF-IDF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사용</a:t>
                </a: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b="1" dirty="0">
                    <a:latin typeface="+mj-ea"/>
                    <a:ea typeface="+mj-ea"/>
                    <a:cs typeface="Calibri"/>
                    <a:sym typeface="Calibri"/>
                  </a:rPr>
                  <a:t>TF(Term Frequency):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특정 단어가 문서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(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문장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)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내에 얼만큼의 빈도로 등장하는지 나타내는 척도</a:t>
                </a: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IDF(Inverse Document Frequency):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전체 문서 수 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/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특정 단어가 들어있는 문서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(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문장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)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의 수</a:t>
                </a: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lvl="0"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𝑡𝑓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 × 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-  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해당 가중치 값을 가진 </a:t>
                </a:r>
                <a:r>
                  <a:rPr lang="en-US" altLang="ko-KR" b="1" dirty="0">
                    <a:latin typeface="+mj-ea"/>
                    <a:ea typeface="+mj-ea"/>
                    <a:cs typeface="Calibri"/>
                    <a:sym typeface="Calibri"/>
                  </a:rPr>
                  <a:t>Sentence-Term </a:t>
                </a:r>
                <a:r>
                  <a:rPr lang="ko-KR" altLang="en-US" b="1" dirty="0">
                    <a:latin typeface="+mj-ea"/>
                    <a:ea typeface="+mj-ea"/>
                    <a:cs typeface="Calibri"/>
                    <a:sym typeface="Calibri"/>
                  </a:rPr>
                  <a:t>행렬을 생성</a:t>
                </a: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en-US" altLang="ko-KR" b="1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lvl="0" algn="ctr" rtl="0">
                  <a:spcBef>
                    <a:spcPts val="0"/>
                  </a:spcBef>
                  <a:spcAft>
                    <a:spcPts val="0"/>
                  </a:spcAft>
                </a:pPr>
                <a:endParaRPr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0" name="Google Shape;120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25" y="1105265"/>
                <a:ext cx="8895150" cy="1184267"/>
              </a:xfrm>
              <a:prstGeom prst="rect">
                <a:avLst/>
              </a:prstGeom>
              <a:blipFill>
                <a:blip r:embed="rId3"/>
                <a:stretch>
                  <a:fillRect l="-342" b="-2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TF-IDF </a:t>
            </a: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계산 과정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7B02ED-47B3-4F8F-AE9F-856C6533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79" y="5223555"/>
            <a:ext cx="20955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0;p16">
            <a:extLst>
              <a:ext uri="{FF2B5EF4-FFF2-40B4-BE49-F238E27FC236}">
                <a16:creationId xmlns:a16="http://schemas.microsoft.com/office/drawing/2014/main" id="{E0B96145-2C02-4378-9BE6-3E92B3E41D06}"/>
              </a:ext>
            </a:extLst>
          </p:cNvPr>
          <p:cNvSpPr txBox="1"/>
          <p:nvPr/>
        </p:nvSpPr>
        <p:spPr>
          <a:xfrm>
            <a:off x="4351230" y="5593184"/>
            <a:ext cx="4650727" cy="38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Calibri"/>
                <a:sym typeface="Calibri"/>
              </a:rPr>
              <a:t>Scikit-learn </a:t>
            </a:r>
            <a:r>
              <a:rPr lang="ko-KR" altLang="en-US" sz="1200" dirty="0">
                <a:latin typeface="+mj-ea"/>
                <a:ea typeface="+mj-ea"/>
                <a:cs typeface="Calibri"/>
                <a:sym typeface="Calibri"/>
              </a:rPr>
              <a:t>라이브러리 </a:t>
            </a:r>
            <a:r>
              <a:rPr lang="en-US" altLang="ko-KR" sz="1200" dirty="0" err="1">
                <a:latin typeface="+mj-ea"/>
                <a:ea typeface="+mj-ea"/>
                <a:cs typeface="Calibri"/>
                <a:sym typeface="Calibri"/>
              </a:rPr>
              <a:t>TfidfVectorizer</a:t>
            </a:r>
            <a:r>
              <a:rPr lang="en-US" altLang="ko-KR" sz="1200" dirty="0"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1200" dirty="0">
                <a:latin typeface="+mj-ea"/>
                <a:ea typeface="+mj-ea"/>
                <a:cs typeface="Calibri"/>
                <a:sym typeface="Calibri"/>
              </a:rPr>
              <a:t>사용</a:t>
            </a:r>
            <a:endParaRPr lang="en-US" altLang="ko-KR" sz="1200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  <a:cs typeface="Calibri"/>
                <a:sym typeface="Calibri"/>
              </a:rPr>
              <a:t>단어의 경우 </a:t>
            </a:r>
            <a:r>
              <a:rPr lang="en-US" altLang="ko-KR" sz="1200" dirty="0">
                <a:latin typeface="+mj-ea"/>
                <a:ea typeface="+mj-ea"/>
                <a:cs typeface="Calibri"/>
                <a:sym typeface="Calibri"/>
              </a:rPr>
              <a:t>Term count</a:t>
            </a:r>
            <a:r>
              <a:rPr lang="ko-KR" altLang="en-US" sz="1200" dirty="0">
                <a:latin typeface="+mj-ea"/>
                <a:ea typeface="+mj-ea"/>
                <a:cs typeface="Calibri"/>
                <a:sym typeface="Calibri"/>
              </a:rPr>
              <a:t>를 위해 </a:t>
            </a:r>
            <a:r>
              <a:rPr lang="en-US" altLang="ko-KR" sz="1200" dirty="0" err="1">
                <a:latin typeface="+mj-ea"/>
                <a:ea typeface="+mj-ea"/>
                <a:cs typeface="Calibri"/>
                <a:sym typeface="Calibri"/>
              </a:rPr>
              <a:t>CountVectorizer</a:t>
            </a:r>
            <a:r>
              <a:rPr lang="en-US" altLang="ko-KR" sz="1200" dirty="0"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1200" dirty="0">
                <a:latin typeface="+mj-ea"/>
                <a:ea typeface="+mj-ea"/>
                <a:cs typeface="Calibri"/>
                <a:sym typeface="Calibri"/>
              </a:rPr>
              <a:t>사용 </a:t>
            </a:r>
            <a:endParaRPr sz="1200" dirty="0">
              <a:latin typeface="+mj-ea"/>
              <a:ea typeface="+mj-ea"/>
              <a:cs typeface="Calibri"/>
              <a:sym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1A0E383-9CD1-473B-A32E-7944A3EF4856}"/>
              </a:ext>
            </a:extLst>
          </p:cNvPr>
          <p:cNvGrpSpPr/>
          <p:nvPr/>
        </p:nvGrpSpPr>
        <p:grpSpPr>
          <a:xfrm>
            <a:off x="2540520" y="3076231"/>
            <a:ext cx="3208624" cy="1949541"/>
            <a:chOff x="2606251" y="3429000"/>
            <a:chExt cx="3208624" cy="194954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9C294CA-35A5-45DF-800F-59A3C540A921}"/>
                </a:ext>
              </a:extLst>
            </p:cNvPr>
            <p:cNvSpPr/>
            <p:nvPr/>
          </p:nvSpPr>
          <p:spPr>
            <a:xfrm>
              <a:off x="2978469" y="3444601"/>
              <a:ext cx="2836406" cy="27657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1,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2,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3FBCFE-9232-408D-8F63-66C8B259D509}"/>
                </a:ext>
              </a:extLst>
            </p:cNvPr>
            <p:cNvSpPr txBox="1"/>
            <p:nvPr/>
          </p:nvSpPr>
          <p:spPr>
            <a:xfrm>
              <a:off x="2606251" y="3429000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</a:t>
              </a:r>
              <a:r>
                <a:rPr lang="en-US" altLang="ko-KR" baseline="-25000" dirty="0"/>
                <a:t>1</a:t>
              </a:r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C7A778A-2C27-44EE-B3D4-008C3AD6137A}"/>
                </a:ext>
              </a:extLst>
            </p:cNvPr>
            <p:cNvSpPr/>
            <p:nvPr/>
          </p:nvSpPr>
          <p:spPr>
            <a:xfrm>
              <a:off x="2978469" y="3909942"/>
              <a:ext cx="2836406" cy="27657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1,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2,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C3F8D9-9414-4D1F-B1A0-8029FB9CC7E2}"/>
                </a:ext>
              </a:extLst>
            </p:cNvPr>
            <p:cNvSpPr txBox="1"/>
            <p:nvPr/>
          </p:nvSpPr>
          <p:spPr>
            <a:xfrm>
              <a:off x="2606251" y="3894341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</a:t>
              </a:r>
              <a:r>
                <a:rPr lang="en-US" altLang="ko-KR" baseline="-25000" dirty="0"/>
                <a:t>2</a:t>
              </a:r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12EA89C-F0C4-4885-9C07-D9B3489460B2}"/>
                </a:ext>
              </a:extLst>
            </p:cNvPr>
            <p:cNvSpPr/>
            <p:nvPr/>
          </p:nvSpPr>
          <p:spPr>
            <a:xfrm>
              <a:off x="2978469" y="4832449"/>
              <a:ext cx="2836406" cy="27657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1,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2,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B06A00-0741-4B44-9FEA-EBB82A6A5576}"/>
                </a:ext>
              </a:extLst>
            </p:cNvPr>
            <p:cNvSpPr txBox="1"/>
            <p:nvPr/>
          </p:nvSpPr>
          <p:spPr>
            <a:xfrm>
              <a:off x="2606251" y="4816848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</a:t>
              </a:r>
              <a:r>
                <a:rPr lang="en-US" altLang="ko-KR" baseline="-25000" dirty="0" err="1"/>
                <a:t>m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E97F252-F0AB-4667-A354-AA7FC38ACCD3}"/>
                    </a:ext>
                  </a:extLst>
                </p:cNvPr>
                <p:cNvSpPr txBox="1"/>
                <p:nvPr/>
              </p:nvSpPr>
              <p:spPr>
                <a:xfrm>
                  <a:off x="4304306" y="4347495"/>
                  <a:ext cx="1877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E97F252-F0AB-4667-A354-AA7FC38AC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306" y="4347495"/>
                  <a:ext cx="187796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8CA20D9-802A-45F3-B630-5167939D18AD}"/>
                    </a:ext>
                  </a:extLst>
                </p:cNvPr>
                <p:cNvSpPr txBox="1"/>
                <p:nvPr/>
              </p:nvSpPr>
              <p:spPr>
                <a:xfrm>
                  <a:off x="2698462" y="4346822"/>
                  <a:ext cx="1877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8CA20D9-802A-45F3-B630-5167939D1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462" y="4346822"/>
                  <a:ext cx="187796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28909C-0FE2-4BE7-9692-0AB866ECAD69}"/>
                </a:ext>
              </a:extLst>
            </p:cNvPr>
            <p:cNvSpPr txBox="1"/>
            <p:nvPr/>
          </p:nvSpPr>
          <p:spPr>
            <a:xfrm>
              <a:off x="3999768" y="512462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+mj-ea"/>
                  <a:ea typeface="+mj-ea"/>
                </a:rPr>
                <a:t>Sentences</a:t>
              </a:r>
              <a:endParaRPr lang="ko-KR" altLang="en-US" sz="1050" b="1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4">
                <a:extLst>
                  <a:ext uri="{FF2B5EF4-FFF2-40B4-BE49-F238E27FC236}">
                    <a16:creationId xmlns:a16="http://schemas.microsoft.com/office/drawing/2014/main" id="{29218CA0-878D-4FC0-BB7D-D6FDD1F0DB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00991" y="2634421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4">
                <a:extLst>
                  <a:ext uri="{FF2B5EF4-FFF2-40B4-BE49-F238E27FC236}">
                    <a16:creationId xmlns:a16="http://schemas.microsoft.com/office/drawing/2014/main" id="{29218CA0-878D-4FC0-BB7D-D6FDD1F0DB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976037"/>
                  </p:ext>
                </p:extLst>
              </p:nvPr>
            </p:nvGraphicFramePr>
            <p:xfrm>
              <a:off x="7000991" y="2634421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470455" r="-600000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01613" t="-470455" r="-50967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98413" t="-470455" r="-4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ECDA023-3E32-4A78-8D5A-97877FF449FB}"/>
              </a:ext>
            </a:extLst>
          </p:cNvPr>
          <p:cNvSpPr txBox="1"/>
          <p:nvPr/>
        </p:nvSpPr>
        <p:spPr>
          <a:xfrm>
            <a:off x="7725563" y="4789914"/>
            <a:ext cx="1677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Sentences-Term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9648E0E-2157-47F0-9B01-BB045C7A6FA1}"/>
              </a:ext>
            </a:extLst>
          </p:cNvPr>
          <p:cNvCxnSpPr>
            <a:cxnSpLocks/>
          </p:cNvCxnSpPr>
          <p:nvPr/>
        </p:nvCxnSpPr>
        <p:spPr>
          <a:xfrm>
            <a:off x="6003637" y="3994053"/>
            <a:ext cx="8959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가중치 그래프 생성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1" name="Google Shape;120;p16">
            <a:extLst>
              <a:ext uri="{FF2B5EF4-FFF2-40B4-BE49-F238E27FC236}">
                <a16:creationId xmlns:a16="http://schemas.microsoft.com/office/drawing/2014/main" id="{0636F52A-439A-439B-9994-393DF6487D6A}"/>
              </a:ext>
            </a:extLst>
          </p:cNvPr>
          <p:cNvSpPr txBox="1"/>
          <p:nvPr/>
        </p:nvSpPr>
        <p:spPr>
          <a:xfrm>
            <a:off x="1648425" y="1779521"/>
            <a:ext cx="889515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이전 가중치 </a:t>
            </a:r>
            <a:r>
              <a:rPr lang="ko-KR" altLang="en-US" b="1" dirty="0" err="1">
                <a:latin typeface="+mj-ea"/>
                <a:ea typeface="+mj-ea"/>
                <a:cs typeface="Calibri"/>
                <a:sym typeface="Calibri"/>
              </a:rPr>
              <a:t>행렬를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 통한 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Correlation Matrix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생성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  <a:cs typeface="Calibri"/>
                <a:sym typeface="Calibri"/>
              </a:rPr>
              <a:t>-&gt;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단어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(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문장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)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간 가중치 그래프로 사용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24">
                <a:extLst>
                  <a:ext uri="{FF2B5EF4-FFF2-40B4-BE49-F238E27FC236}">
                    <a16:creationId xmlns:a16="http://schemas.microsoft.com/office/drawing/2014/main" id="{EEB68AB2-76EC-4DFF-92A6-F6BDBE1812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4773" y="2609123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24">
                <a:extLst>
                  <a:ext uri="{FF2B5EF4-FFF2-40B4-BE49-F238E27FC236}">
                    <a16:creationId xmlns:a16="http://schemas.microsoft.com/office/drawing/2014/main" id="{EEB68AB2-76EC-4DFF-92A6-F6BDBE1812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966216"/>
                  </p:ext>
                </p:extLst>
              </p:nvPr>
            </p:nvGraphicFramePr>
            <p:xfrm>
              <a:off x="544773" y="2609123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470455" r="-600000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1613" t="-470455" r="-50967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8413" t="-470455" r="-4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EEA78B1-4AED-491D-869B-A2DA5B76E074}"/>
              </a:ext>
            </a:extLst>
          </p:cNvPr>
          <p:cNvSpPr txBox="1"/>
          <p:nvPr/>
        </p:nvSpPr>
        <p:spPr>
          <a:xfrm>
            <a:off x="1269345" y="4764616"/>
            <a:ext cx="1677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Sentences-Term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12C9A-376C-49D4-B2B6-91B9C5BBDD55}"/>
              </a:ext>
            </a:extLst>
          </p:cNvPr>
          <p:cNvSpPr txBox="1"/>
          <p:nvPr/>
        </p:nvSpPr>
        <p:spPr>
          <a:xfrm>
            <a:off x="3314889" y="3686869"/>
            <a:ext cx="272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X</a:t>
            </a:r>
            <a:endParaRPr lang="ko-KR" altLang="en-US" sz="105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표 24">
                <a:extLst>
                  <a:ext uri="{FF2B5EF4-FFF2-40B4-BE49-F238E27FC236}">
                    <a16:creationId xmlns:a16="http://schemas.microsoft.com/office/drawing/2014/main" id="{160D6DAC-1E37-48E8-BAA8-98E885D600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960" y="2609123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0" i="0" u="none" strike="noStrike" cap="none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T</a:t>
                          </a:r>
                          <a:r>
                            <a:rPr lang="en-US" altLang="ko-KR" sz="900" b="0" i="0" u="none" strike="noStrike" cap="none" baseline="-250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n</a:t>
                          </a:r>
                          <a:endParaRPr lang="ko-KR" altLang="en-US" sz="900" b="0" i="0" u="none" strike="noStrike" cap="none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표 24">
                <a:extLst>
                  <a:ext uri="{FF2B5EF4-FFF2-40B4-BE49-F238E27FC236}">
                    <a16:creationId xmlns:a16="http://schemas.microsoft.com/office/drawing/2014/main" id="{160D6DAC-1E37-48E8-BAA8-98E885D60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6097275"/>
                  </p:ext>
                </p:extLst>
              </p:nvPr>
            </p:nvGraphicFramePr>
            <p:xfrm>
              <a:off x="3515960" y="2609123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T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470455" r="-6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0000" t="-470455" r="-5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0000" t="-470455" r="-4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0" i="0" u="none" strike="noStrike" cap="none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T</a:t>
                          </a:r>
                          <a:r>
                            <a:rPr lang="en-US" altLang="ko-KR" sz="900" b="0" i="0" u="none" strike="noStrike" cap="none" baseline="-250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n</a:t>
                          </a:r>
                          <a:endParaRPr lang="ko-KR" altLang="en-US" sz="900" b="0" i="0" u="none" strike="noStrike" cap="none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 err="1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 err="1">
                              <a:latin typeface="+mj-ea"/>
                              <a:ea typeface="+mj-ea"/>
                            </a:rPr>
                            <a:t>nn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C9A6EBB-83E0-4976-B0CC-572EDCFE7831}"/>
              </a:ext>
            </a:extLst>
          </p:cNvPr>
          <p:cNvSpPr txBox="1"/>
          <p:nvPr/>
        </p:nvSpPr>
        <p:spPr>
          <a:xfrm>
            <a:off x="3788883" y="4764616"/>
            <a:ext cx="2464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Transposed Sentences-Term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24">
                <a:extLst>
                  <a:ext uri="{FF2B5EF4-FFF2-40B4-BE49-F238E27FC236}">
                    <a16:creationId xmlns:a16="http://schemas.microsoft.com/office/drawing/2014/main" id="{4D48BF2D-0778-4212-AC43-177ED9302A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3233" y="2609122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90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0" i="0" u="none" strike="noStrike" cap="none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S</a:t>
                          </a:r>
                          <a:r>
                            <a:rPr lang="en-US" altLang="ko-KR" sz="900" b="0" i="0" u="none" strike="noStrike" cap="none" baseline="-250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n</a:t>
                          </a:r>
                          <a:endParaRPr lang="ko-KR" altLang="en-US" sz="900" b="0" i="0" u="none" strike="noStrike" cap="none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24">
                <a:extLst>
                  <a:ext uri="{FF2B5EF4-FFF2-40B4-BE49-F238E27FC236}">
                    <a16:creationId xmlns:a16="http://schemas.microsoft.com/office/drawing/2014/main" id="{4D48BF2D-0778-4212-AC43-177ED9302A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901150"/>
                  </p:ext>
                </p:extLst>
              </p:nvPr>
            </p:nvGraphicFramePr>
            <p:xfrm>
              <a:off x="6633233" y="2609122"/>
              <a:ext cx="2672404" cy="21554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1772">
                      <a:extLst>
                        <a:ext uri="{9D8B030D-6E8A-4147-A177-3AD203B41FA5}">
                          <a16:colId xmlns:a16="http://schemas.microsoft.com/office/drawing/2014/main" val="535463711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164963661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81384433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022117934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819619285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3726376046"/>
                        </a:ext>
                      </a:extLst>
                    </a:gridCol>
                    <a:gridCol w="381772">
                      <a:extLst>
                        <a:ext uri="{9D8B030D-6E8A-4147-A177-3AD203B41FA5}">
                          <a16:colId xmlns:a16="http://schemas.microsoft.com/office/drawing/2014/main" val="2041972849"/>
                        </a:ext>
                      </a:extLst>
                    </a:gridCol>
                  </a:tblGrid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375878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9649316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S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n2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1093714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42643013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70455" r="-600000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1613" t="-470455" r="-50967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98413" t="-470455" r="-401587" b="-2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256406"/>
                      </a:ext>
                    </a:extLst>
                  </a:tr>
                  <a:tr h="26686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698299"/>
                      </a:ext>
                    </a:extLst>
                  </a:tr>
                  <a:tr h="362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0" i="0" u="none" strike="noStrike" cap="none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S</a:t>
                          </a:r>
                          <a:r>
                            <a:rPr lang="en-US" altLang="ko-KR" sz="900" b="0" i="0" u="none" strike="noStrike" cap="none" baseline="-250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  <a:sym typeface="Arial"/>
                            </a:rPr>
                            <a:t>n</a:t>
                          </a:r>
                          <a:endParaRPr lang="ko-KR" altLang="en-US" sz="900" b="0" i="0" u="none" strike="noStrike" cap="none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1n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W</a:t>
                          </a:r>
                          <a:r>
                            <a:rPr lang="en-US" altLang="ko-KR" sz="900" baseline="-25000" dirty="0">
                              <a:latin typeface="+mj-ea"/>
                              <a:ea typeface="+mj-ea"/>
                            </a:rPr>
                            <a:t>2n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…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R" altLang="en-US" sz="9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82529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67E27EA-1143-40D9-A031-19D0F3BF4336}"/>
              </a:ext>
            </a:extLst>
          </p:cNvPr>
          <p:cNvSpPr txBox="1"/>
          <p:nvPr/>
        </p:nvSpPr>
        <p:spPr>
          <a:xfrm>
            <a:off x="6337134" y="3686868"/>
            <a:ext cx="2808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=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52" name="Google Shape;120;p16">
            <a:extLst>
              <a:ext uri="{FF2B5EF4-FFF2-40B4-BE49-F238E27FC236}">
                <a16:creationId xmlns:a16="http://schemas.microsoft.com/office/drawing/2014/main" id="{B0170155-E6C3-4242-9C49-85DDBD2297BF}"/>
              </a:ext>
            </a:extLst>
          </p:cNvPr>
          <p:cNvSpPr txBox="1"/>
          <p:nvPr/>
        </p:nvSpPr>
        <p:spPr>
          <a:xfrm>
            <a:off x="10000573" y="4568265"/>
            <a:ext cx="132398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  <a:cs typeface="Calibri"/>
                <a:sym typeface="Calibri"/>
              </a:rPr>
              <a:t>그래프로 사용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004719-7AFE-47BB-A6F6-EA49B89C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168" y="2954307"/>
            <a:ext cx="2162797" cy="1465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AD65B9-4D6A-4695-99D2-E22DE4DDF521}"/>
              </a:ext>
            </a:extLst>
          </p:cNvPr>
          <p:cNvSpPr txBox="1"/>
          <p:nvPr/>
        </p:nvSpPr>
        <p:spPr>
          <a:xfrm>
            <a:off x="7471655" y="4768109"/>
            <a:ext cx="1387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Correlation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010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lt1"/>
                </a:solidFill>
                <a:latin typeface="+mj-ea"/>
                <a:cs typeface="Calibri"/>
                <a:sym typeface="Calibri"/>
              </a:rPr>
              <a:t>프로세스 진행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그래픽 6" descr="콜 센터">
            <a:extLst>
              <a:ext uri="{FF2B5EF4-FFF2-40B4-BE49-F238E27FC236}">
                <a16:creationId xmlns:a16="http://schemas.microsoft.com/office/drawing/2014/main" id="{120BE124-2472-4268-86A0-7D429126A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8249" y="1140770"/>
            <a:ext cx="1213523" cy="1213523"/>
          </a:xfrm>
          <a:prstGeom prst="rect">
            <a:avLst/>
          </a:prstGeom>
        </p:spPr>
      </p:pic>
      <p:pic>
        <p:nvPicPr>
          <p:cNvPr id="11" name="그래픽 10" descr="문서">
            <a:extLst>
              <a:ext uri="{FF2B5EF4-FFF2-40B4-BE49-F238E27FC236}">
                <a16:creationId xmlns:a16="http://schemas.microsoft.com/office/drawing/2014/main" id="{7E1E5091-9471-4468-8ED8-33CD9F447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038" y="1055632"/>
            <a:ext cx="691899" cy="69189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661655-F150-4557-A8B6-A3660B599784}"/>
              </a:ext>
            </a:extLst>
          </p:cNvPr>
          <p:cNvSpPr/>
          <p:nvPr/>
        </p:nvSpPr>
        <p:spPr>
          <a:xfrm>
            <a:off x="4820924" y="1136950"/>
            <a:ext cx="4641671" cy="5246254"/>
          </a:xfrm>
          <a:prstGeom prst="roundRect">
            <a:avLst>
              <a:gd name="adj" fmla="val 76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+mj-ea"/>
                <a:ea typeface="+mj-ea"/>
              </a:rPr>
              <a:t>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633127-F34D-4A65-90A2-7F1A7A78EF86}"/>
              </a:ext>
            </a:extLst>
          </p:cNvPr>
          <p:cNvSpPr/>
          <p:nvPr/>
        </p:nvSpPr>
        <p:spPr>
          <a:xfrm>
            <a:off x="4626107" y="931860"/>
            <a:ext cx="1821653" cy="424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문서 분석 프로세스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53028E-75C3-4C9C-9A88-FE8FF24C404D}"/>
              </a:ext>
            </a:extLst>
          </p:cNvPr>
          <p:cNvSpPr/>
          <p:nvPr/>
        </p:nvSpPr>
        <p:spPr>
          <a:xfrm>
            <a:off x="2657232" y="1751351"/>
            <a:ext cx="121352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녹취록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입력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644565-FBFA-4AC4-8934-F042AA305C16}"/>
              </a:ext>
            </a:extLst>
          </p:cNvPr>
          <p:cNvSpPr/>
          <p:nvPr/>
        </p:nvSpPr>
        <p:spPr>
          <a:xfrm>
            <a:off x="6102125" y="174753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문장 단위 분리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F1D01CF-F329-44B6-8585-5EEB32EE7472}"/>
              </a:ext>
            </a:extLst>
          </p:cNvPr>
          <p:cNvSpPr/>
          <p:nvPr/>
        </p:nvSpPr>
        <p:spPr>
          <a:xfrm>
            <a:off x="6102125" y="264068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자연어 처리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(NLP)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96970C-A891-4FCF-B4EF-FAEB6F180AE8}"/>
              </a:ext>
            </a:extLst>
          </p:cNvPr>
          <p:cNvSpPr/>
          <p:nvPr/>
        </p:nvSpPr>
        <p:spPr>
          <a:xfrm>
            <a:off x="6102125" y="353384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가중치 계산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22180-8A91-4D4B-BC26-F0E7F0216039}"/>
              </a:ext>
            </a:extLst>
          </p:cNvPr>
          <p:cNvSpPr/>
          <p:nvPr/>
        </p:nvSpPr>
        <p:spPr>
          <a:xfrm>
            <a:off x="6102125" y="4426996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그래프 생성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D58D5C1-1137-4458-8351-7BDE06C6410B}"/>
              </a:ext>
            </a:extLst>
          </p:cNvPr>
          <p:cNvSpPr/>
          <p:nvPr/>
        </p:nvSpPr>
        <p:spPr>
          <a:xfrm>
            <a:off x="6102125" y="5320151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TextRank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적용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5E1758-691A-4EE6-A030-C083FCE1BE2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870755" y="1916808"/>
            <a:ext cx="2231370" cy="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B578B6-026E-429D-85D2-AC9C8DDAEC07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6964997" y="208608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06E8B60-F3DA-4150-808E-B32D83908CB8}"/>
              </a:ext>
            </a:extLst>
          </p:cNvPr>
          <p:cNvCxnSpPr>
            <a:cxnSpLocks/>
          </p:cNvCxnSpPr>
          <p:nvPr/>
        </p:nvCxnSpPr>
        <p:spPr>
          <a:xfrm>
            <a:off x="6960379" y="297924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52DF4E-7117-42A5-B256-F47576CD926F}"/>
              </a:ext>
            </a:extLst>
          </p:cNvPr>
          <p:cNvCxnSpPr>
            <a:cxnSpLocks/>
          </p:cNvCxnSpPr>
          <p:nvPr/>
        </p:nvCxnSpPr>
        <p:spPr>
          <a:xfrm>
            <a:off x="6974233" y="3872395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802A308-71F2-4332-9FE2-D953BCA1A945}"/>
              </a:ext>
            </a:extLst>
          </p:cNvPr>
          <p:cNvCxnSpPr>
            <a:cxnSpLocks/>
          </p:cNvCxnSpPr>
          <p:nvPr/>
        </p:nvCxnSpPr>
        <p:spPr>
          <a:xfrm>
            <a:off x="6988087" y="4765550"/>
            <a:ext cx="0" cy="554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1859AB0-1687-4FD3-A92E-71BFBCC26DAF}"/>
              </a:ext>
            </a:extLst>
          </p:cNvPr>
          <p:cNvCxnSpPr>
            <a:cxnSpLocks/>
            <a:stCxn id="31" idx="1"/>
            <a:endCxn id="49" idx="1"/>
          </p:cNvCxnSpPr>
          <p:nvPr/>
        </p:nvCxnSpPr>
        <p:spPr>
          <a:xfrm flipH="1">
            <a:off x="4181643" y="5489428"/>
            <a:ext cx="1920482" cy="1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856836B-E04C-4471-93DA-37548C0A7F81}"/>
              </a:ext>
            </a:extLst>
          </p:cNvPr>
          <p:cNvSpPr/>
          <p:nvPr/>
        </p:nvSpPr>
        <p:spPr>
          <a:xfrm>
            <a:off x="2145011" y="4877393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키워드 추출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6010100-9CD3-427D-BC7F-6C73329D68BC}"/>
              </a:ext>
            </a:extLst>
          </p:cNvPr>
          <p:cNvSpPr/>
          <p:nvPr/>
        </p:nvSpPr>
        <p:spPr>
          <a:xfrm>
            <a:off x="2145011" y="5729538"/>
            <a:ext cx="1725744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 문장 추출</a:t>
            </a:r>
          </a:p>
        </p:txBody>
      </p: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D88BD29-D9B8-45E5-8D22-C03819A373A4}"/>
              </a:ext>
            </a:extLst>
          </p:cNvPr>
          <p:cNvSpPr/>
          <p:nvPr/>
        </p:nvSpPr>
        <p:spPr>
          <a:xfrm>
            <a:off x="3969206" y="5009928"/>
            <a:ext cx="212437" cy="979053"/>
          </a:xfrm>
          <a:prstGeom prst="rightBrace">
            <a:avLst>
              <a:gd name="adj1" fmla="val 29645"/>
              <a:gd name="adj2" fmla="val 4909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135D01-2267-4BCC-AD21-989C2A1B4B74}"/>
              </a:ext>
            </a:extLst>
          </p:cNvPr>
          <p:cNvSpPr txBox="1"/>
          <p:nvPr/>
        </p:nvSpPr>
        <p:spPr>
          <a:xfrm>
            <a:off x="1789950" y="22743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사용자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30D8B9-B5E3-406C-A263-862B9199884A}"/>
              </a:ext>
            </a:extLst>
          </p:cNvPr>
          <p:cNvSpPr txBox="1"/>
          <p:nvPr/>
        </p:nvSpPr>
        <p:spPr>
          <a:xfrm>
            <a:off x="7827869" y="2195136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Python </a:t>
            </a:r>
            <a:r>
              <a:rPr lang="ko-KR" altLang="en-US" sz="1050" b="1" dirty="0">
                <a:latin typeface="+mj-ea"/>
                <a:ea typeface="+mj-ea"/>
              </a:rPr>
              <a:t>모듈 사용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8ECC32-DD52-4B7C-92C6-DC6055F26583}"/>
              </a:ext>
            </a:extLst>
          </p:cNvPr>
          <p:cNvSpPr txBox="1"/>
          <p:nvPr/>
        </p:nvSpPr>
        <p:spPr>
          <a:xfrm>
            <a:off x="7878756" y="3495369"/>
            <a:ext cx="920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Scikit-learn</a:t>
            </a:r>
          </a:p>
          <a:p>
            <a:r>
              <a:rPr lang="en-US" altLang="ko-KR" sz="1050" b="1" dirty="0">
                <a:latin typeface="+mj-ea"/>
                <a:ea typeface="+mj-ea"/>
              </a:rPr>
              <a:t>TF-IDF </a:t>
            </a:r>
            <a:r>
              <a:rPr lang="ko-KR" altLang="en-US" sz="1050" b="1" dirty="0">
                <a:latin typeface="+mj-ea"/>
                <a:ea typeface="+mj-ea"/>
              </a:rPr>
              <a:t>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93E536-5034-4D72-976D-3EFDED00E7C4}"/>
              </a:ext>
            </a:extLst>
          </p:cNvPr>
          <p:cNvSpPr txBox="1"/>
          <p:nvPr/>
        </p:nvSpPr>
        <p:spPr>
          <a:xfrm>
            <a:off x="7875306" y="4469315"/>
            <a:ext cx="1362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Correlation Matrix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35B4020D-2192-441B-AAC5-0BD0FF678406}"/>
              </a:ext>
            </a:extLst>
          </p:cNvPr>
          <p:cNvSpPr/>
          <p:nvPr/>
        </p:nvSpPr>
        <p:spPr>
          <a:xfrm>
            <a:off x="-633637" y="5234287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후반부</a:t>
            </a:r>
          </a:p>
        </p:txBody>
      </p:sp>
    </p:spTree>
    <p:extLst>
      <p:ext uri="{BB962C8B-B14F-4D97-AF65-F5344CB8AC3E}">
        <p14:creationId xmlns:p14="http://schemas.microsoft.com/office/powerpoint/2010/main" val="1391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TextRank</a:t>
            </a:r>
            <a:r>
              <a:rPr lang="en-US" altLang="ko-KR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적용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Google Shape;120;p16">
            <a:extLst>
              <a:ext uri="{FF2B5EF4-FFF2-40B4-BE49-F238E27FC236}">
                <a16:creationId xmlns:a16="http://schemas.microsoft.com/office/drawing/2014/main" id="{30D58E9D-41EA-4BA3-962C-92BA3F8E878C}"/>
              </a:ext>
            </a:extLst>
          </p:cNvPr>
          <p:cNvSpPr txBox="1"/>
          <p:nvPr/>
        </p:nvSpPr>
        <p:spPr>
          <a:xfrm>
            <a:off x="579613" y="980641"/>
            <a:ext cx="5427077" cy="212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텍스트에 관한 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Graph-based ranking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PageRank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많은 유입을 가진 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page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가 중요 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page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라고 가정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중요한 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page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에서의 유입이 더욱 높은 중요도를 가지게 된다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err="1">
                <a:latin typeface="+mj-ea"/>
                <a:ea typeface="+mj-ea"/>
                <a:cs typeface="Calibri"/>
                <a:sym typeface="Calibri"/>
              </a:rPr>
              <a:t>TextRank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다른 단어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(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문장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)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에서 참조하는 현재 단어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(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문장</a:t>
            </a: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)</a:t>
            </a:r>
            <a:r>
              <a:rPr lang="ko-KR" altLang="en-US" b="1" dirty="0">
                <a:latin typeface="+mj-ea"/>
                <a:ea typeface="+mj-ea"/>
                <a:cs typeface="Calibri"/>
                <a:sym typeface="Calibri"/>
              </a:rPr>
              <a:t>의 기여도를 계산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Calibri"/>
              <a:sym typeface="Calibri"/>
            </a:endParaRPr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00AC39F-67D2-48F8-AF10-6341B2C9C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893" y="3429001"/>
            <a:ext cx="691899" cy="691899"/>
          </a:xfrm>
          <a:prstGeom prst="rect">
            <a:avLst/>
          </a:prstGeom>
        </p:spPr>
      </p:pic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7BF08F4D-16C7-43BB-B1DE-FF8CC2A65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76" y="3429000"/>
            <a:ext cx="691899" cy="691899"/>
          </a:xfrm>
          <a:prstGeom prst="rect">
            <a:avLst/>
          </a:prstGeom>
        </p:spPr>
      </p:pic>
      <p:pic>
        <p:nvPicPr>
          <p:cNvPr id="5" name="그래픽 4" descr="문서">
            <a:extLst>
              <a:ext uri="{FF2B5EF4-FFF2-40B4-BE49-F238E27FC236}">
                <a16:creationId xmlns:a16="http://schemas.microsoft.com/office/drawing/2014/main" id="{BF67DCA6-A7F6-4CC3-83A9-99FF9CAF1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892" y="5091153"/>
            <a:ext cx="691899" cy="691899"/>
          </a:xfrm>
          <a:prstGeom prst="rect">
            <a:avLst/>
          </a:prstGeom>
        </p:spPr>
      </p:pic>
      <p:pic>
        <p:nvPicPr>
          <p:cNvPr id="6" name="그래픽 5" descr="문서">
            <a:extLst>
              <a:ext uri="{FF2B5EF4-FFF2-40B4-BE49-F238E27FC236}">
                <a16:creationId xmlns:a16="http://schemas.microsoft.com/office/drawing/2014/main" id="{1910E8BF-2B45-4126-A9F8-6CE65DFBF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75" y="5091152"/>
            <a:ext cx="691899" cy="69189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338194-0FC3-41CF-9544-467C5C64056B}"/>
              </a:ext>
            </a:extLst>
          </p:cNvPr>
          <p:cNvCxnSpPr>
            <a:cxnSpLocks/>
          </p:cNvCxnSpPr>
          <p:nvPr/>
        </p:nvCxnSpPr>
        <p:spPr>
          <a:xfrm flipV="1">
            <a:off x="2228791" y="3689461"/>
            <a:ext cx="16606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F143CC0-B8BB-4350-BE60-AF1BA3E8807B}"/>
              </a:ext>
            </a:extLst>
          </p:cNvPr>
          <p:cNvCxnSpPr>
            <a:cxnSpLocks/>
          </p:cNvCxnSpPr>
          <p:nvPr/>
        </p:nvCxnSpPr>
        <p:spPr>
          <a:xfrm flipH="1">
            <a:off x="2228791" y="3795206"/>
            <a:ext cx="16606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5648A2-C50F-473C-8F58-B3FF3DE41D58}"/>
              </a:ext>
            </a:extLst>
          </p:cNvPr>
          <p:cNvCxnSpPr>
            <a:cxnSpLocks/>
          </p:cNvCxnSpPr>
          <p:nvPr/>
        </p:nvCxnSpPr>
        <p:spPr>
          <a:xfrm flipV="1">
            <a:off x="2228791" y="5416844"/>
            <a:ext cx="16606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1E5E7EE-88F0-4B89-9BA3-E7725690F7DC}"/>
              </a:ext>
            </a:extLst>
          </p:cNvPr>
          <p:cNvCxnSpPr>
            <a:cxnSpLocks/>
          </p:cNvCxnSpPr>
          <p:nvPr/>
        </p:nvCxnSpPr>
        <p:spPr>
          <a:xfrm flipH="1">
            <a:off x="2228791" y="5522589"/>
            <a:ext cx="16606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3C1CDB7-FBB6-4CE5-96A3-2AF6F0ED0627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1882842" y="4120900"/>
            <a:ext cx="1" cy="970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00501C-B9F2-4F67-9AEE-C5197C3C08DB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235425" y="4120899"/>
            <a:ext cx="1" cy="970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277848-1187-4833-B497-3653D03EB6B7}"/>
              </a:ext>
            </a:extLst>
          </p:cNvPr>
          <p:cNvCxnSpPr>
            <a:cxnSpLocks/>
          </p:cNvCxnSpPr>
          <p:nvPr/>
        </p:nvCxnSpPr>
        <p:spPr>
          <a:xfrm>
            <a:off x="2228791" y="4120899"/>
            <a:ext cx="1660684" cy="10354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0CB2846-1826-4137-885B-2AB01E56BAFB}"/>
              </a:ext>
            </a:extLst>
          </p:cNvPr>
          <p:cNvCxnSpPr>
            <a:cxnSpLocks/>
          </p:cNvCxnSpPr>
          <p:nvPr/>
        </p:nvCxnSpPr>
        <p:spPr>
          <a:xfrm flipV="1">
            <a:off x="2228790" y="4055669"/>
            <a:ext cx="1660685" cy="1100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EFBAD8-C687-4372-8BFF-95AB2C0995B0}"/>
              </a:ext>
            </a:extLst>
          </p:cNvPr>
          <p:cNvSpPr txBox="1"/>
          <p:nvPr/>
        </p:nvSpPr>
        <p:spPr>
          <a:xfrm>
            <a:off x="2537569" y="5922883"/>
            <a:ext cx="1043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  <a:cs typeface="Calibri"/>
                <a:sym typeface="Calibri"/>
              </a:rPr>
              <a:t>PageRank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5D867F0-8E00-4FDB-AA23-C252FD1CFE51}"/>
              </a:ext>
            </a:extLst>
          </p:cNvPr>
          <p:cNvSpPr/>
          <p:nvPr/>
        </p:nvSpPr>
        <p:spPr>
          <a:xfrm>
            <a:off x="7174376" y="3453788"/>
            <a:ext cx="3625600" cy="2457876"/>
          </a:xfrm>
          <a:prstGeom prst="roundRect">
            <a:avLst>
              <a:gd name="adj" fmla="val 768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A7179BF-389C-4540-AE02-C7DE6A27889C}"/>
              </a:ext>
            </a:extLst>
          </p:cNvPr>
          <p:cNvSpPr/>
          <p:nvPr/>
        </p:nvSpPr>
        <p:spPr>
          <a:xfrm>
            <a:off x="7373624" y="3679714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j-ea"/>
                <a:ea typeface="+mj-ea"/>
              </a:rPr>
              <a:t>문장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AB8D627-7A49-4D91-93FE-3D3B670CB76C}"/>
              </a:ext>
            </a:extLst>
          </p:cNvPr>
          <p:cNvSpPr/>
          <p:nvPr/>
        </p:nvSpPr>
        <p:spPr>
          <a:xfrm>
            <a:off x="7373623" y="4410152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j-ea"/>
                <a:ea typeface="+mj-ea"/>
              </a:rPr>
              <a:t>문장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A647D93-D9CE-409C-8C8D-E626CEA07C12}"/>
              </a:ext>
            </a:extLst>
          </p:cNvPr>
          <p:cNvSpPr/>
          <p:nvPr/>
        </p:nvSpPr>
        <p:spPr>
          <a:xfrm>
            <a:off x="9088493" y="4943264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j-ea"/>
                <a:ea typeface="+mj-ea"/>
              </a:rPr>
              <a:t>문장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E2AE322-693C-40A4-ABFF-BCFF4E726327}"/>
              </a:ext>
            </a:extLst>
          </p:cNvPr>
          <p:cNvSpPr/>
          <p:nvPr/>
        </p:nvSpPr>
        <p:spPr>
          <a:xfrm>
            <a:off x="9088493" y="3974865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j-ea"/>
                <a:ea typeface="+mj-ea"/>
              </a:rPr>
              <a:t>문장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42906C6-08DC-4A89-89DE-FA3272C5D17C}"/>
              </a:ext>
            </a:extLst>
          </p:cNvPr>
          <p:cNvSpPr/>
          <p:nvPr/>
        </p:nvSpPr>
        <p:spPr>
          <a:xfrm>
            <a:off x="7373623" y="5376555"/>
            <a:ext cx="1461435" cy="2725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j-ea"/>
                <a:ea typeface="+mj-ea"/>
              </a:rPr>
              <a:t>문장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FB99BC2-95D5-46EA-82F7-38690652D9A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flipV="1">
            <a:off x="8104341" y="3952288"/>
            <a:ext cx="1" cy="457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370EFD3-1E9E-4D47-99B7-FC29EB4338EC}"/>
              </a:ext>
            </a:extLst>
          </p:cNvPr>
          <p:cNvCxnSpPr>
            <a:cxnSpLocks/>
          </p:cNvCxnSpPr>
          <p:nvPr/>
        </p:nvCxnSpPr>
        <p:spPr>
          <a:xfrm flipV="1">
            <a:off x="8835058" y="5215838"/>
            <a:ext cx="984152" cy="297003"/>
          </a:xfrm>
          <a:prstGeom prst="bentConnector3">
            <a:avLst>
              <a:gd name="adj1" fmla="val 1005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8951DBC-0AB1-45C8-8B97-60A8DF1F9A72}"/>
              </a:ext>
            </a:extLst>
          </p:cNvPr>
          <p:cNvCxnSpPr>
            <a:cxnSpLocks/>
          </p:cNvCxnSpPr>
          <p:nvPr/>
        </p:nvCxnSpPr>
        <p:spPr>
          <a:xfrm flipV="1">
            <a:off x="8194276" y="4708134"/>
            <a:ext cx="0" cy="656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CE95BC9-B472-4ED8-9A33-2BA75A413C1A}"/>
              </a:ext>
            </a:extLst>
          </p:cNvPr>
          <p:cNvCxnSpPr>
            <a:cxnSpLocks/>
          </p:cNvCxnSpPr>
          <p:nvPr/>
        </p:nvCxnSpPr>
        <p:spPr>
          <a:xfrm flipH="1">
            <a:off x="8012651" y="4708134"/>
            <a:ext cx="1" cy="65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55641E8-8EEC-4FF2-97AB-CE3E140EAFF0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V="1">
            <a:off x="9819211" y="4247439"/>
            <a:ext cx="0" cy="695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095D26F-5403-4B48-B796-17F36D368210}"/>
              </a:ext>
            </a:extLst>
          </p:cNvPr>
          <p:cNvCxnSpPr>
            <a:cxnSpLocks/>
            <a:stCxn id="48" idx="3"/>
            <a:endCxn id="59" idx="0"/>
          </p:cNvCxnSpPr>
          <p:nvPr/>
        </p:nvCxnSpPr>
        <p:spPr>
          <a:xfrm>
            <a:off x="8835059" y="3816001"/>
            <a:ext cx="984152" cy="1588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1416E5-65B4-47B2-A59D-4B34FA21741B}"/>
              </a:ext>
            </a:extLst>
          </p:cNvPr>
          <p:cNvSpPr txBox="1"/>
          <p:nvPr/>
        </p:nvSpPr>
        <p:spPr>
          <a:xfrm>
            <a:off x="8566930" y="5957187"/>
            <a:ext cx="1043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+mj-ea"/>
                <a:ea typeface="+mj-ea"/>
                <a:cs typeface="Calibri"/>
                <a:sym typeface="Calibri"/>
              </a:rPr>
              <a:t>TextRank</a:t>
            </a:r>
            <a:endParaRPr lang="en-US" altLang="ko-KR" b="1" dirty="0">
              <a:latin typeface="+mj-ea"/>
              <a:ea typeface="+mj-ea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Google Shape;120;p16">
                <a:extLst>
                  <a:ext uri="{FF2B5EF4-FFF2-40B4-BE49-F238E27FC236}">
                    <a16:creationId xmlns:a16="http://schemas.microsoft.com/office/drawing/2014/main" id="{C9363958-712D-4164-9CB8-78A1EA674E45}"/>
                  </a:ext>
                </a:extLst>
              </p:cNvPr>
              <p:cNvSpPr txBox="1"/>
              <p:nvPr/>
            </p:nvSpPr>
            <p:spPr>
              <a:xfrm>
                <a:off x="6349190" y="1154487"/>
                <a:ext cx="5427077" cy="17767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𝑇𝑅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 ∗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∈ 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𝑖𝑛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∈ 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𝑜𝑢𝑡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  <a:sym typeface="Calibri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  <m:t>𝑗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  <a:sym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𝑇𝑅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lvl="0" indent="-285750" algn="just">
                  <a:buFontTx/>
                  <a:buChar char="-"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lvl="0" indent="-285750" algn="just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𝑇𝑅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: 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문장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(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단어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)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의 </a:t>
                </a:r>
                <a:r>
                  <a:rPr lang="en-US" altLang="ko-KR" sz="1000" dirty="0" err="1">
                    <a:latin typeface="+mj-ea"/>
                    <a:cs typeface="Calibri"/>
                    <a:sym typeface="Calibri"/>
                  </a:rPr>
                  <a:t>TextRank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값</a:t>
                </a:r>
                <a:endParaRPr lang="en-US" altLang="ko-KR" sz="1100" dirty="0">
                  <a:latin typeface="+mj-ea"/>
                  <a:cs typeface="Calibri"/>
                  <a:sym typeface="Calibri"/>
                </a:endParaRP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: 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문장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(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단어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 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와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 </a:t>
                </a:r>
                <a:r>
                  <a:rPr lang="ko-KR" altLang="en-US" sz="1000" dirty="0">
                    <a:latin typeface="+mj-ea"/>
                    <a:ea typeface="+mj-ea"/>
                    <a:cs typeface="Calibri"/>
                    <a:sym typeface="Calibri"/>
                  </a:rPr>
                  <a:t>의 가중치</a:t>
                </a:r>
                <a:endParaRPr lang="en-US" altLang="ko-KR" dirty="0">
                  <a:latin typeface="+mj-ea"/>
                  <a:ea typeface="+mj-ea"/>
                  <a:cs typeface="Calibri"/>
                  <a:sym typeface="Calibri"/>
                </a:endParaRP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</m:t>
                    </m:r>
                  </m:oMath>
                </a14:m>
                <a:r>
                  <a:rPr lang="en-US" altLang="ko-KR" dirty="0">
                    <a:latin typeface="+mj-ea"/>
                    <a:cs typeface="Calibri"/>
                    <a:sym typeface="Calibri"/>
                  </a:rPr>
                  <a:t>: </a:t>
                </a:r>
                <a:r>
                  <a:rPr lang="en-US" altLang="ko-KR" sz="1000" dirty="0">
                    <a:latin typeface="+mj-ea"/>
                    <a:ea typeface="+mj-ea"/>
                    <a:cs typeface="Calibri"/>
                    <a:sym typeface="Calibri"/>
                  </a:rPr>
                  <a:t>damping factor(</a:t>
                </a:r>
                <a:r>
                  <a:rPr lang="ko-KR" altLang="en-US" sz="1000" dirty="0">
                    <a:latin typeface="+mj-ea"/>
                    <a:ea typeface="+mj-ea"/>
                    <a:cs typeface="Calibri"/>
                    <a:sym typeface="Calibri"/>
                  </a:rPr>
                  <a:t>한 페이지에서 다른 페이지로 이동할 확률</a:t>
                </a:r>
                <a:r>
                  <a:rPr lang="en-US" altLang="ko-KR" sz="1000" dirty="0">
                    <a:latin typeface="+mj-ea"/>
                    <a:ea typeface="+mj-ea"/>
                    <a:cs typeface="Calibri"/>
                    <a:sym typeface="Calibri"/>
                  </a:rPr>
                  <a:t>, 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PageRank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에서 사용한 </a:t>
                </a:r>
                <a:r>
                  <a:rPr lang="en-US" altLang="ko-KR" sz="1000" dirty="0">
                    <a:latin typeface="+mj-ea"/>
                    <a:cs typeface="Calibri"/>
                    <a:sym typeface="Calibri"/>
                  </a:rPr>
                  <a:t>0.85</a:t>
                </a:r>
                <a:r>
                  <a:rPr lang="ko-KR" altLang="en-US" sz="1000" dirty="0">
                    <a:latin typeface="+mj-ea"/>
                    <a:cs typeface="Calibri"/>
                    <a:sym typeface="Calibri"/>
                  </a:rPr>
                  <a:t>로 사용</a:t>
                </a:r>
                <a:r>
                  <a:rPr lang="en-US" altLang="ko-KR" sz="1000" dirty="0">
                    <a:latin typeface="+mj-ea"/>
                    <a:ea typeface="+mj-ea"/>
                    <a:cs typeface="Calibri"/>
                    <a:sym typeface="Calibri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n-US" altLang="ko-KR" dirty="0">
                  <a:latin typeface="+mj-ea"/>
                  <a:cs typeface="Calibri"/>
                  <a:sym typeface="Calibri"/>
                </a:endParaRPr>
              </a:p>
              <a:p>
                <a:pPr marL="285750" lvl="0" indent="-285750" algn="just">
                  <a:buFontTx/>
                  <a:buChar char="-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8" name="Google Shape;120;p16">
                <a:extLst>
                  <a:ext uri="{FF2B5EF4-FFF2-40B4-BE49-F238E27FC236}">
                    <a16:creationId xmlns:a16="http://schemas.microsoft.com/office/drawing/2014/main" id="{C9363958-712D-4164-9CB8-78A1EA674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90" y="1154487"/>
                <a:ext cx="5427077" cy="1776768"/>
              </a:xfrm>
              <a:prstGeom prst="rect">
                <a:avLst/>
              </a:prstGeom>
              <a:blipFill>
                <a:blip r:embed="rId5"/>
                <a:stretch>
                  <a:fillRect l="-224" t="-367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52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스마트폰 voip">
            <a:hlinkClick r:id="" action="ppaction://media"/>
            <a:extLst>
              <a:ext uri="{FF2B5EF4-FFF2-40B4-BE49-F238E27FC236}">
                <a16:creationId xmlns:a16="http://schemas.microsoft.com/office/drawing/2014/main" id="{2450AE09-8B11-46FD-8382-5F2935D97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11482" y="1959690"/>
            <a:ext cx="2057400" cy="4572000"/>
          </a:xfrm>
          <a:prstGeom prst="rect">
            <a:avLst/>
          </a:prstGeom>
        </p:spPr>
      </p:pic>
      <p:pic>
        <p:nvPicPr>
          <p:cNvPr id="17" name="컴퓨터voip">
            <a:hlinkClick r:id="" action="ppaction://media"/>
            <a:extLst>
              <a:ext uri="{FF2B5EF4-FFF2-40B4-BE49-F238E27FC236}">
                <a16:creationId xmlns:a16="http://schemas.microsoft.com/office/drawing/2014/main" id="{5643AD65-8090-4F0D-B70D-A403D0C7CE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6092" y="1959690"/>
            <a:ext cx="3276600" cy="4581525"/>
          </a:xfrm>
          <a:prstGeom prst="rect">
            <a:avLst/>
          </a:prstGeom>
        </p:spPr>
      </p:pic>
      <p:sp>
        <p:nvSpPr>
          <p:cNvPr id="30" name="Google Shape;121;p16">
            <a:extLst>
              <a:ext uri="{FF2B5EF4-FFF2-40B4-BE49-F238E27FC236}">
                <a16:creationId xmlns:a16="http://schemas.microsoft.com/office/drawing/2014/main" id="{AB2243DB-CEE8-4CDF-834F-7DAA10A3FE35}"/>
              </a:ext>
            </a:extLst>
          </p:cNvPr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</a:rPr>
              <a:t>시연 영상</a:t>
            </a:r>
          </a:p>
        </p:txBody>
      </p:sp>
      <p:pic>
        <p:nvPicPr>
          <p:cNvPr id="31" name="그래픽 30" descr="콜 센터">
            <a:extLst>
              <a:ext uri="{FF2B5EF4-FFF2-40B4-BE49-F238E27FC236}">
                <a16:creationId xmlns:a16="http://schemas.microsoft.com/office/drawing/2014/main" id="{A18AC26A-2B25-42E2-AFD6-BD15B9DE46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269" y="1069235"/>
            <a:ext cx="852410" cy="8524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A3CD04-C57E-4E82-88EA-C3C702366E84}"/>
              </a:ext>
            </a:extLst>
          </p:cNvPr>
          <p:cNvSpPr txBox="1"/>
          <p:nvPr/>
        </p:nvSpPr>
        <p:spPr>
          <a:xfrm>
            <a:off x="1709392" y="156504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컴퓨터 프로그램</a:t>
            </a:r>
          </a:p>
        </p:txBody>
      </p:sp>
      <p:pic>
        <p:nvPicPr>
          <p:cNvPr id="33" name="그래픽 32" descr="콜 센터">
            <a:extLst>
              <a:ext uri="{FF2B5EF4-FFF2-40B4-BE49-F238E27FC236}">
                <a16:creationId xmlns:a16="http://schemas.microsoft.com/office/drawing/2014/main" id="{6697C32A-F59D-4AAB-8CDC-1E09184555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38184" y="1069235"/>
            <a:ext cx="852410" cy="8524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BEA4A6-3D07-41DD-A2F3-1895EC656A28}"/>
              </a:ext>
            </a:extLst>
          </p:cNvPr>
          <p:cNvSpPr txBox="1"/>
          <p:nvPr/>
        </p:nvSpPr>
        <p:spPr>
          <a:xfrm>
            <a:off x="9603307" y="1565041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스마트폰 애플리케이션</a:t>
            </a:r>
          </a:p>
        </p:txBody>
      </p:sp>
      <p:pic>
        <p:nvPicPr>
          <p:cNvPr id="18" name="sniffing환경">
            <a:hlinkClick r:id="" action="ppaction://media"/>
            <a:extLst>
              <a:ext uri="{FF2B5EF4-FFF2-40B4-BE49-F238E27FC236}">
                <a16:creationId xmlns:a16="http://schemas.microsoft.com/office/drawing/2014/main" id="{D17F9F77-15F0-4781-B1BA-71912B3056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6215" y="1740962"/>
            <a:ext cx="4345149" cy="232741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651EB2F-EB6B-4608-B13A-05251D062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5250" y="597984"/>
            <a:ext cx="1215891" cy="9670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D6636A3-20A8-493C-A11E-1ADFC95FD5D9}"/>
              </a:ext>
            </a:extLst>
          </p:cNvPr>
          <p:cNvSpPr txBox="1"/>
          <p:nvPr/>
        </p:nvSpPr>
        <p:spPr>
          <a:xfrm>
            <a:off x="6514641" y="1257264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Sniffing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F948EC-74EA-46CA-BDF9-7DCE1F66C387}"/>
              </a:ext>
            </a:extLst>
          </p:cNvPr>
          <p:cNvCxnSpPr/>
          <p:nvPr/>
        </p:nvCxnSpPr>
        <p:spPr>
          <a:xfrm>
            <a:off x="4086215" y="5453350"/>
            <a:ext cx="48519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20E3F4A-AD07-43D3-A77E-220D9D350FBC}"/>
              </a:ext>
            </a:extLst>
          </p:cNvPr>
          <p:cNvCxnSpPr>
            <a:cxnSpLocks/>
          </p:cNvCxnSpPr>
          <p:nvPr/>
        </p:nvCxnSpPr>
        <p:spPr>
          <a:xfrm flipH="1">
            <a:off x="4086215" y="5660834"/>
            <a:ext cx="4851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DA19D24-8FD8-48A0-8A1E-515AD0765676}"/>
              </a:ext>
            </a:extLst>
          </p:cNvPr>
          <p:cNvCxnSpPr>
            <a:cxnSpLocks/>
          </p:cNvCxnSpPr>
          <p:nvPr/>
        </p:nvCxnSpPr>
        <p:spPr>
          <a:xfrm flipV="1">
            <a:off x="6422834" y="4230478"/>
            <a:ext cx="0" cy="991517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5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16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54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96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21;p16">
            <a:extLst>
              <a:ext uri="{FF2B5EF4-FFF2-40B4-BE49-F238E27FC236}">
                <a16:creationId xmlns:a16="http://schemas.microsoft.com/office/drawing/2014/main" id="{AB2243DB-CEE8-4CDF-834F-7DAA10A3FE35}"/>
              </a:ext>
            </a:extLst>
          </p:cNvPr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</a:rPr>
              <a:t>시연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9397C5-E1CD-4727-A4C9-17F63E7F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63" y="1096896"/>
            <a:ext cx="3610414" cy="4862511"/>
          </a:xfrm>
          <a:prstGeom prst="rect">
            <a:avLst/>
          </a:prstGeom>
        </p:spPr>
      </p:pic>
      <p:pic>
        <p:nvPicPr>
          <p:cNvPr id="3" name="STT">
            <a:hlinkClick r:id="" action="ppaction://media"/>
            <a:extLst>
              <a:ext uri="{FF2B5EF4-FFF2-40B4-BE49-F238E27FC236}">
                <a16:creationId xmlns:a16="http://schemas.microsoft.com/office/drawing/2014/main" id="{C45CB8F2-B735-48B1-93EC-F943C270B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624" y="1671236"/>
            <a:ext cx="6603079" cy="35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960753-2FC4-4E8B-94AB-EC2337ED9412}"/>
              </a:ext>
            </a:extLst>
          </p:cNvPr>
          <p:cNvSpPr/>
          <p:nvPr/>
        </p:nvSpPr>
        <p:spPr>
          <a:xfrm>
            <a:off x="0" y="0"/>
            <a:ext cx="12224994" cy="69723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b="1" dirty="0"/>
              <a:t>Thanks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4C4E98-0DD6-40DD-B5FF-74B7E596D823}"/>
              </a:ext>
            </a:extLst>
          </p:cNvPr>
          <p:cNvGrpSpPr/>
          <p:nvPr/>
        </p:nvGrpSpPr>
        <p:grpSpPr>
          <a:xfrm>
            <a:off x="-5024438" y="2673350"/>
            <a:ext cx="13696951" cy="0"/>
            <a:chOff x="-5024438" y="2673350"/>
            <a:chExt cx="13696951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1E49A89-6E61-43E0-9EC9-3F695D23030F}"/>
                </a:ext>
              </a:extLst>
            </p:cNvPr>
            <p:cNvCxnSpPr/>
            <p:nvPr/>
          </p:nvCxnSpPr>
          <p:spPr>
            <a:xfrm>
              <a:off x="3786188" y="2673350"/>
              <a:ext cx="4886325" cy="0"/>
            </a:xfrm>
            <a:prstGeom prst="line">
              <a:avLst/>
            </a:prstGeom>
            <a:ln w="381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17D4458-EF97-4D86-88E0-FCA54C2B5DDB}"/>
                </a:ext>
              </a:extLst>
            </p:cNvPr>
            <p:cNvCxnSpPr/>
            <p:nvPr/>
          </p:nvCxnSpPr>
          <p:spPr>
            <a:xfrm>
              <a:off x="-5024438" y="2673350"/>
              <a:ext cx="4886325" cy="0"/>
            </a:xfrm>
            <a:prstGeom prst="line">
              <a:avLst/>
            </a:prstGeom>
            <a:ln w="381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29BF75-6CA8-479F-A9C5-C538A4C63CD9}"/>
              </a:ext>
            </a:extLst>
          </p:cNvPr>
          <p:cNvGrpSpPr/>
          <p:nvPr/>
        </p:nvGrpSpPr>
        <p:grpSpPr>
          <a:xfrm>
            <a:off x="3786188" y="4359275"/>
            <a:ext cx="13464540" cy="0"/>
            <a:chOff x="3786188" y="4359275"/>
            <a:chExt cx="13464540" cy="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B50ADB3-17E7-419B-BC8B-E554BD092002}"/>
                </a:ext>
              </a:extLst>
            </p:cNvPr>
            <p:cNvCxnSpPr/>
            <p:nvPr/>
          </p:nvCxnSpPr>
          <p:spPr>
            <a:xfrm>
              <a:off x="3786188" y="4359275"/>
              <a:ext cx="4886325" cy="0"/>
            </a:xfrm>
            <a:prstGeom prst="line">
              <a:avLst/>
            </a:prstGeom>
            <a:ln w="381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16D2C2-FD3E-4EC7-949E-B8A83AA905C1}"/>
                </a:ext>
              </a:extLst>
            </p:cNvPr>
            <p:cNvCxnSpPr/>
            <p:nvPr/>
          </p:nvCxnSpPr>
          <p:spPr>
            <a:xfrm>
              <a:off x="12364403" y="4359275"/>
              <a:ext cx="4886325" cy="0"/>
            </a:xfrm>
            <a:prstGeom prst="line">
              <a:avLst/>
            </a:prstGeom>
            <a:ln w="3810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37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2C1B108-A7DA-47D2-8537-B0385F083614}"/>
              </a:ext>
            </a:extLst>
          </p:cNvPr>
          <p:cNvSpPr txBox="1"/>
          <p:nvPr/>
        </p:nvSpPr>
        <p:spPr>
          <a:xfrm>
            <a:off x="893271" y="1552092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7E81B1-5285-423D-8D51-43BEE3193C3C}"/>
              </a:ext>
            </a:extLst>
          </p:cNvPr>
          <p:cNvSpPr/>
          <p:nvPr/>
        </p:nvSpPr>
        <p:spPr>
          <a:xfrm>
            <a:off x="0" y="0"/>
            <a:ext cx="12224994" cy="54519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latin typeface="+mj-ea"/>
                <a:ea typeface="+mj-ea"/>
              </a:rPr>
              <a:t>Contents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724A8-1E39-466B-A994-D1FD25D17D7C}"/>
              </a:ext>
            </a:extLst>
          </p:cNvPr>
          <p:cNvSpPr txBox="1"/>
          <p:nvPr/>
        </p:nvSpPr>
        <p:spPr>
          <a:xfrm>
            <a:off x="893271" y="4013246"/>
            <a:ext cx="33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B68BA-0A65-42AF-A2FD-C5A0BFD47CA0}"/>
              </a:ext>
            </a:extLst>
          </p:cNvPr>
          <p:cNvSpPr txBox="1"/>
          <p:nvPr/>
        </p:nvSpPr>
        <p:spPr>
          <a:xfrm>
            <a:off x="893271" y="5243824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시연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DEEB9-B182-4799-9D22-071B152DE4B0}"/>
              </a:ext>
            </a:extLst>
          </p:cNvPr>
          <p:cNvSpPr txBox="1"/>
          <p:nvPr/>
        </p:nvSpPr>
        <p:spPr>
          <a:xfrm>
            <a:off x="893271" y="2782669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343991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2C1B108-A7DA-47D2-8537-B0385F083614}"/>
              </a:ext>
            </a:extLst>
          </p:cNvPr>
          <p:cNvSpPr txBox="1"/>
          <p:nvPr/>
        </p:nvSpPr>
        <p:spPr>
          <a:xfrm>
            <a:off x="893271" y="1552092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7E81B1-5285-423D-8D51-43BEE3193C3C}"/>
              </a:ext>
            </a:extLst>
          </p:cNvPr>
          <p:cNvSpPr/>
          <p:nvPr/>
        </p:nvSpPr>
        <p:spPr>
          <a:xfrm>
            <a:off x="0" y="0"/>
            <a:ext cx="12224994" cy="54519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latin typeface="+mj-ea"/>
                <a:ea typeface="+mj-ea"/>
              </a:rPr>
              <a:t>Contents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210DD-B094-4BAE-BE19-8BFFEBCBACB3}"/>
              </a:ext>
            </a:extLst>
          </p:cNvPr>
          <p:cNvSpPr txBox="1"/>
          <p:nvPr/>
        </p:nvSpPr>
        <p:spPr>
          <a:xfrm>
            <a:off x="5409124" y="2782669"/>
            <a:ext cx="456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366FF"/>
                </a:solidFill>
                <a:latin typeface="+mj-ea"/>
                <a:ea typeface="+mj-ea"/>
              </a:rPr>
              <a:t>전반부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75BD-BE32-4A15-91F6-B20BCB0FB58F}"/>
              </a:ext>
            </a:extLst>
          </p:cNvPr>
          <p:cNvSpPr txBox="1"/>
          <p:nvPr/>
        </p:nvSpPr>
        <p:spPr>
          <a:xfrm>
            <a:off x="5409124" y="5192599"/>
            <a:ext cx="456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366FF"/>
                </a:solidFill>
                <a:latin typeface="+mj-ea"/>
                <a:ea typeface="+mj-ea"/>
              </a:rPr>
              <a:t>후반부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138B-4D87-48C6-85A7-B2D0F989AD09}"/>
              </a:ext>
            </a:extLst>
          </p:cNvPr>
          <p:cNvSpPr txBox="1"/>
          <p:nvPr/>
        </p:nvSpPr>
        <p:spPr>
          <a:xfrm>
            <a:off x="5409123" y="3429000"/>
            <a:ext cx="344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VoIP </a:t>
            </a:r>
            <a:r>
              <a:rPr lang="ko-KR" altLang="en-US" dirty="0">
                <a:latin typeface="+mj-ea"/>
                <a:ea typeface="+mj-ea"/>
              </a:rPr>
              <a:t>환경 </a:t>
            </a:r>
            <a:r>
              <a:rPr lang="en-US" altLang="ko-KR" dirty="0">
                <a:latin typeface="+mj-ea"/>
                <a:ea typeface="+mj-ea"/>
              </a:rPr>
              <a:t>Sniffing, Payload</a:t>
            </a:r>
            <a:r>
              <a:rPr lang="ko-KR" altLang="en-US" dirty="0">
                <a:latin typeface="+mj-ea"/>
                <a:ea typeface="+mj-ea"/>
              </a:rPr>
              <a:t>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2AA8B-D5EF-4690-82DD-153D8587AF94}"/>
              </a:ext>
            </a:extLst>
          </p:cNvPr>
          <p:cNvSpPr txBox="1"/>
          <p:nvPr/>
        </p:nvSpPr>
        <p:spPr>
          <a:xfrm>
            <a:off x="5409124" y="5838930"/>
            <a:ext cx="363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녹취록</a:t>
            </a:r>
            <a:r>
              <a:rPr lang="ko-KR" altLang="en-US" dirty="0">
                <a:latin typeface="+mj-ea"/>
                <a:ea typeface="+mj-ea"/>
              </a:rPr>
              <a:t> 기반 키워드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핵심문장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568B3-7604-49E5-BD77-7B6C0D64149B}"/>
              </a:ext>
            </a:extLst>
          </p:cNvPr>
          <p:cNvSpPr txBox="1"/>
          <p:nvPr/>
        </p:nvSpPr>
        <p:spPr>
          <a:xfrm>
            <a:off x="5409124" y="3987634"/>
            <a:ext cx="456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3366FF"/>
                </a:solidFill>
                <a:latin typeface="+mj-ea"/>
                <a:ea typeface="+mj-ea"/>
              </a:rPr>
              <a:t>연결부</a:t>
            </a:r>
            <a:endParaRPr lang="ko-KR" altLang="en-US" sz="3200" b="1" dirty="0">
              <a:solidFill>
                <a:srgbClr val="3366FF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EE3EB-B082-4289-8CE2-326BD2081C71}"/>
              </a:ext>
            </a:extLst>
          </p:cNvPr>
          <p:cNvSpPr txBox="1"/>
          <p:nvPr/>
        </p:nvSpPr>
        <p:spPr>
          <a:xfrm>
            <a:off x="5409124" y="4633965"/>
            <a:ext cx="3187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STT Module </a:t>
            </a:r>
            <a:r>
              <a:rPr lang="ko-KR" altLang="en-US" dirty="0">
                <a:latin typeface="+mj-ea"/>
                <a:ea typeface="+mj-ea"/>
              </a:rPr>
              <a:t>사용 </a:t>
            </a:r>
            <a:r>
              <a:rPr lang="ko-KR" altLang="en-US" dirty="0" err="1">
                <a:latin typeface="+mj-ea"/>
                <a:ea typeface="+mj-ea"/>
              </a:rPr>
              <a:t>녹취록</a:t>
            </a:r>
            <a:r>
              <a:rPr lang="ko-KR" altLang="en-US" dirty="0">
                <a:latin typeface="+mj-ea"/>
                <a:ea typeface="+mj-ea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724A8-1E39-466B-A994-D1FD25D17D7C}"/>
              </a:ext>
            </a:extLst>
          </p:cNvPr>
          <p:cNvSpPr txBox="1"/>
          <p:nvPr/>
        </p:nvSpPr>
        <p:spPr>
          <a:xfrm>
            <a:off x="893271" y="4013246"/>
            <a:ext cx="33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CF995C46-3A2F-4820-A7D2-AE458C4E7850}"/>
              </a:ext>
            </a:extLst>
          </p:cNvPr>
          <p:cNvSpPr/>
          <p:nvPr/>
        </p:nvSpPr>
        <p:spPr>
          <a:xfrm>
            <a:off x="4218141" y="2872869"/>
            <a:ext cx="1190982" cy="3273838"/>
          </a:xfrm>
          <a:prstGeom prst="leftBrace">
            <a:avLst>
              <a:gd name="adj1" fmla="val 50278"/>
              <a:gd name="adj2" fmla="val 487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B68BA-0A65-42AF-A2FD-C5A0BFD47CA0}"/>
              </a:ext>
            </a:extLst>
          </p:cNvPr>
          <p:cNvSpPr txBox="1"/>
          <p:nvPr/>
        </p:nvSpPr>
        <p:spPr>
          <a:xfrm>
            <a:off x="893271" y="5243824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시연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DEEB9-B182-4799-9D22-071B152DE4B0}"/>
              </a:ext>
            </a:extLst>
          </p:cNvPr>
          <p:cNvSpPr txBox="1"/>
          <p:nvPr/>
        </p:nvSpPr>
        <p:spPr>
          <a:xfrm>
            <a:off x="893271" y="2782669"/>
            <a:ext cx="48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3366FF"/>
                </a:solidFill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1814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1C34DA-FE36-441B-A66D-FE5218A7F3FB}"/>
              </a:ext>
            </a:extLst>
          </p:cNvPr>
          <p:cNvSpPr/>
          <p:nvPr/>
        </p:nvSpPr>
        <p:spPr>
          <a:xfrm>
            <a:off x="0" y="0"/>
            <a:ext cx="12224994" cy="54519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+mj-ea"/>
                <a:ea typeface="+mj-ea"/>
              </a:rPr>
              <a:t>프로젝트 배경</a:t>
            </a:r>
          </a:p>
        </p:txBody>
      </p:sp>
      <p:pic>
        <p:nvPicPr>
          <p:cNvPr id="2050" name="Picture 2" descr="직장인들이 꼽은 재택근무 단점은?">
            <a:extLst>
              <a:ext uri="{FF2B5EF4-FFF2-40B4-BE49-F238E27FC236}">
                <a16:creationId xmlns:a16="http://schemas.microsoft.com/office/drawing/2014/main" id="{B4FFD92A-BD50-41A8-BCED-CB5121D7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57" y="1973769"/>
            <a:ext cx="2712218" cy="270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585460-F9E3-491F-9DD2-EC90AFB62DC8}"/>
              </a:ext>
            </a:extLst>
          </p:cNvPr>
          <p:cNvGrpSpPr/>
          <p:nvPr/>
        </p:nvGrpSpPr>
        <p:grpSpPr>
          <a:xfrm>
            <a:off x="1058002" y="2520477"/>
            <a:ext cx="1055414" cy="1190949"/>
            <a:chOff x="914399" y="1955290"/>
            <a:chExt cx="1633423" cy="18431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FC379D-8047-45F9-8583-63CD8AF3131A}"/>
                </a:ext>
              </a:extLst>
            </p:cNvPr>
            <p:cNvSpPr txBox="1"/>
            <p:nvPr/>
          </p:nvSpPr>
          <p:spPr>
            <a:xfrm>
              <a:off x="1024569" y="3369773"/>
              <a:ext cx="1523253" cy="42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COVID-19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BBB42AA-A21F-41EC-9EA6-9B5B92DC01B3}"/>
                </a:ext>
              </a:extLst>
            </p:cNvPr>
            <p:cNvGrpSpPr/>
            <p:nvPr/>
          </p:nvGrpSpPr>
          <p:grpSpPr>
            <a:xfrm>
              <a:off x="914399" y="1955290"/>
              <a:ext cx="1633423" cy="1085823"/>
              <a:chOff x="914399" y="1955290"/>
              <a:chExt cx="1633423" cy="108582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0859994-30A8-4357-827D-7573A42A4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399" y="2249487"/>
                <a:ext cx="588393" cy="58839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E3C5BB0-4111-4FFC-BE1D-24CDDC597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792" y="1955290"/>
                <a:ext cx="456637" cy="456637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8D44C11-E972-41EA-98A8-56A13FA44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196" y="2249487"/>
                <a:ext cx="791626" cy="791626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3EC141-983A-481A-9A47-BE22BE913470}"/>
              </a:ext>
            </a:extLst>
          </p:cNvPr>
          <p:cNvSpPr txBox="1"/>
          <p:nvPr/>
        </p:nvSpPr>
        <p:spPr>
          <a:xfrm>
            <a:off x="1966680" y="5241171"/>
            <a:ext cx="8515035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COVID-19</a:t>
            </a:r>
            <a:r>
              <a:rPr lang="ko-KR" altLang="en-US" sz="2000" dirty="0">
                <a:latin typeface="+mj-ea"/>
                <a:ea typeface="+mj-ea"/>
              </a:rPr>
              <a:t>로 인한 </a:t>
            </a:r>
            <a:r>
              <a:rPr lang="en-US" altLang="ko-KR" sz="2000" b="1" dirty="0">
                <a:latin typeface="+mj-ea"/>
                <a:ea typeface="+mj-ea"/>
              </a:rPr>
              <a:t>UNCONTACTED</a:t>
            </a:r>
            <a:r>
              <a:rPr lang="ko-KR" altLang="en-US" sz="2000" dirty="0">
                <a:latin typeface="+mj-ea"/>
                <a:ea typeface="+mj-ea"/>
              </a:rPr>
              <a:t>로 인해 재택근무시 </a:t>
            </a:r>
            <a:r>
              <a:rPr lang="ko-KR" altLang="en-US" sz="2000" b="1" dirty="0">
                <a:solidFill>
                  <a:srgbClr val="3366FF"/>
                </a:solidFill>
                <a:latin typeface="+mj-ea"/>
                <a:ea typeface="+mj-ea"/>
              </a:rPr>
              <a:t>원격회의의 증가</a:t>
            </a:r>
            <a:r>
              <a:rPr lang="en-US" altLang="ko-KR" sz="2000" b="1" dirty="0">
                <a:solidFill>
                  <a:srgbClr val="3366FF"/>
                </a:solidFill>
                <a:latin typeface="+mj-ea"/>
                <a:ea typeface="+mj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5G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이동 통신으로 다양한 공간에서의 화상회의 가능 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0183FA-135C-470A-9617-5938DC7DB19D}"/>
              </a:ext>
            </a:extLst>
          </p:cNvPr>
          <p:cNvGrpSpPr/>
          <p:nvPr/>
        </p:nvGrpSpPr>
        <p:grpSpPr>
          <a:xfrm>
            <a:off x="1931410" y="482361"/>
            <a:ext cx="7710512" cy="1570815"/>
            <a:chOff x="2095944" y="1054948"/>
            <a:chExt cx="7710512" cy="15708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E18452-90BB-4446-9EB9-595A476C44AE}"/>
                </a:ext>
              </a:extLst>
            </p:cNvPr>
            <p:cNvSpPr txBox="1"/>
            <p:nvPr/>
          </p:nvSpPr>
          <p:spPr>
            <a:xfrm>
              <a:off x="2095944" y="1671101"/>
              <a:ext cx="3236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b="1" dirty="0">
                  <a:solidFill>
                    <a:srgbClr val="3366FF"/>
                  </a:solidFill>
                  <a:latin typeface="+mj-ea"/>
                  <a:ea typeface="+mj-ea"/>
                </a:rPr>
                <a:t>UNCONTACTED</a:t>
              </a:r>
              <a:endParaRPr lang="ko-KR" altLang="en-US" sz="3200" b="1" dirty="0">
                <a:solidFill>
                  <a:srgbClr val="3366FF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1155E5-9B1B-4148-BA29-504F2B849786}"/>
                </a:ext>
              </a:extLst>
            </p:cNvPr>
            <p:cNvSpPr txBox="1"/>
            <p:nvPr/>
          </p:nvSpPr>
          <p:spPr>
            <a:xfrm>
              <a:off x="7815567" y="1640322"/>
              <a:ext cx="19908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3366FF"/>
                  </a:solidFill>
                  <a:latin typeface="+mj-ea"/>
                  <a:ea typeface="+mj-ea"/>
                </a:rPr>
                <a:t>5G</a:t>
              </a:r>
              <a:endParaRPr lang="ko-KR" altLang="en-US" sz="3200" b="1" dirty="0">
                <a:solidFill>
                  <a:srgbClr val="3366FF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A1F0FA-FC80-4E7D-9866-621CCCC3F920}"/>
                </a:ext>
              </a:extLst>
            </p:cNvPr>
            <p:cNvSpPr txBox="1"/>
            <p:nvPr/>
          </p:nvSpPr>
          <p:spPr>
            <a:xfrm>
              <a:off x="6236589" y="1054948"/>
              <a:ext cx="304287" cy="1570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rgbClr val="96B0DE"/>
                  </a:solidFill>
                  <a:latin typeface="+mj-ea"/>
                  <a:ea typeface="+mj-ea"/>
                </a:rPr>
                <a:t>+</a:t>
              </a:r>
              <a:endParaRPr lang="ko-KR" altLang="en-US" sz="9600" b="1" dirty="0">
                <a:solidFill>
                  <a:srgbClr val="96B0DE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6" name="Picture 8" descr="5G Needs More Memory to Compute | EE Times">
            <a:extLst>
              <a:ext uri="{FF2B5EF4-FFF2-40B4-BE49-F238E27FC236}">
                <a16:creationId xmlns:a16="http://schemas.microsoft.com/office/drawing/2014/main" id="{711B3804-8EC7-4B91-8F49-795AAC7F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23" y="1973768"/>
            <a:ext cx="3124510" cy="27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0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7A796F96-E1C8-49B2-BF5A-420936414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4930" y="30765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22A970-392B-464D-AAB8-2EF111CD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2" y="1648464"/>
            <a:ext cx="1719282" cy="1853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877E3F-E8D5-4AB6-86E5-6CDB5967E16E}"/>
              </a:ext>
            </a:extLst>
          </p:cNvPr>
          <p:cNvSpPr txBox="1"/>
          <p:nvPr/>
        </p:nvSpPr>
        <p:spPr>
          <a:xfrm>
            <a:off x="1383203" y="3516756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VoIP </a:t>
            </a:r>
            <a:r>
              <a:rPr lang="ko-KR" altLang="en-US" b="1" dirty="0">
                <a:latin typeface="+mj-ea"/>
                <a:ea typeface="+mj-ea"/>
              </a:rPr>
              <a:t>통신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D57C9A-C710-4693-BC5A-34B6593CC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82" y="1748771"/>
            <a:ext cx="1506764" cy="1506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BFDEB1-7AE5-4725-9D22-41C3BD637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49" y="1726316"/>
            <a:ext cx="1506765" cy="150676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E511A0-D3D8-4F9C-A9FD-81E274671F4E}"/>
              </a:ext>
            </a:extLst>
          </p:cNvPr>
          <p:cNvGrpSpPr/>
          <p:nvPr/>
        </p:nvGrpSpPr>
        <p:grpSpPr>
          <a:xfrm>
            <a:off x="8802526" y="1841922"/>
            <a:ext cx="1304809" cy="1474351"/>
            <a:chOff x="8813436" y="1670655"/>
            <a:chExt cx="1304809" cy="14743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C8939D-12DE-4AC0-9BDC-B1D45B7566C7}"/>
                </a:ext>
              </a:extLst>
            </p:cNvPr>
            <p:cNvSpPr txBox="1"/>
            <p:nvPr/>
          </p:nvSpPr>
          <p:spPr>
            <a:xfrm>
              <a:off x="8813436" y="1670655"/>
              <a:ext cx="72291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>
                  <a:latin typeface="+mj-ea"/>
                  <a:ea typeface="+mj-ea"/>
                </a:rPr>
                <a:t>100101010101010101010010101010100101010100000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1F855634-710F-4C91-8E99-D2CB421C8D99}"/>
                </a:ext>
              </a:extLst>
            </p:cNvPr>
            <p:cNvSpPr/>
            <p:nvPr/>
          </p:nvSpPr>
          <p:spPr>
            <a:xfrm>
              <a:off x="9824331" y="2256756"/>
              <a:ext cx="293914" cy="2939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7862B1-9767-497E-9790-2BFD1A4441E8}"/>
                </a:ext>
              </a:extLst>
            </p:cNvPr>
            <p:cNvSpPr txBox="1"/>
            <p:nvPr/>
          </p:nvSpPr>
          <p:spPr>
            <a:xfrm>
              <a:off x="8884191" y="1823055"/>
              <a:ext cx="72291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>
                  <a:latin typeface="+mj-ea"/>
                  <a:ea typeface="+mj-ea"/>
                </a:rPr>
                <a:t>100101010101010101010010101010100101010100000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4CE3AF-F92B-4F4C-930A-16B204FC1B9F}"/>
                </a:ext>
              </a:extLst>
            </p:cNvPr>
            <p:cNvSpPr txBox="1"/>
            <p:nvPr/>
          </p:nvSpPr>
          <p:spPr>
            <a:xfrm>
              <a:off x="8987604" y="1975455"/>
              <a:ext cx="72291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>
                  <a:latin typeface="+mj-ea"/>
                  <a:ea typeface="+mj-ea"/>
                </a:rPr>
                <a:t>100101010101010101010010101010100101010100000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9637D7-9C9C-4F32-976C-3BEFFA1EF845}"/>
              </a:ext>
            </a:extLst>
          </p:cNvPr>
          <p:cNvSpPr txBox="1"/>
          <p:nvPr/>
        </p:nvSpPr>
        <p:spPr>
          <a:xfrm>
            <a:off x="4167863" y="3501495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+mj-ea"/>
                <a:ea typeface="+mj-ea"/>
              </a:rPr>
              <a:t>Sniffing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77298-CBFF-4A8B-B933-8B1CF35ACC9F}"/>
              </a:ext>
            </a:extLst>
          </p:cNvPr>
          <p:cNvSpPr txBox="1"/>
          <p:nvPr/>
        </p:nvSpPr>
        <p:spPr>
          <a:xfrm>
            <a:off x="6807674" y="3516757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STT 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1B30A-2BA7-49D2-9EC6-22C57B8A104A}"/>
              </a:ext>
            </a:extLst>
          </p:cNvPr>
          <p:cNvSpPr txBox="1"/>
          <p:nvPr/>
        </p:nvSpPr>
        <p:spPr>
          <a:xfrm>
            <a:off x="8973112" y="3516756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키워드</a:t>
            </a:r>
            <a:r>
              <a:rPr lang="en-US" altLang="ko-KR" b="1" dirty="0">
                <a:latin typeface="+mj-ea"/>
                <a:ea typeface="+mj-ea"/>
              </a:rPr>
              <a:t>&amp;</a:t>
            </a:r>
            <a:r>
              <a:rPr lang="ko-KR" altLang="en-US" b="1" dirty="0">
                <a:latin typeface="+mj-ea"/>
                <a:ea typeface="+mj-ea"/>
              </a:rPr>
              <a:t>핵심문장 추출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8172A1-0E40-4AF7-951F-E2333E907029}"/>
              </a:ext>
            </a:extLst>
          </p:cNvPr>
          <p:cNvSpPr/>
          <p:nvPr/>
        </p:nvSpPr>
        <p:spPr>
          <a:xfrm>
            <a:off x="-32994" y="4938092"/>
            <a:ext cx="12224994" cy="193776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8F7664-930C-42A1-B841-AF347BE4E3B6}"/>
              </a:ext>
            </a:extLst>
          </p:cNvPr>
          <p:cNvSpPr txBox="1"/>
          <p:nvPr/>
        </p:nvSpPr>
        <p:spPr>
          <a:xfrm>
            <a:off x="1426249" y="5307928"/>
            <a:ext cx="9306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VoIP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통신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Packet Sniffing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진행</a:t>
            </a:r>
            <a:b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</a:br>
            <a:b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STT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사용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녹취록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생성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Keyword &amp;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핵심문장 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D97290-C797-4C10-89CD-589F3A92D40D}"/>
              </a:ext>
            </a:extLst>
          </p:cNvPr>
          <p:cNvSpPr/>
          <p:nvPr/>
        </p:nvSpPr>
        <p:spPr>
          <a:xfrm>
            <a:off x="0" y="0"/>
            <a:ext cx="12224994" cy="54519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19" name="그래픽 18" descr="클립보드 선택 표시됨">
            <a:extLst>
              <a:ext uri="{FF2B5EF4-FFF2-40B4-BE49-F238E27FC236}">
                <a16:creationId xmlns:a16="http://schemas.microsoft.com/office/drawing/2014/main" id="{C9DC15CF-D9AE-4651-BE1F-0D9C89CF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050" y="1731793"/>
            <a:ext cx="1584480" cy="15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7797DF-4E1D-44D4-8DF6-C7DE3BC66E1C}"/>
              </a:ext>
            </a:extLst>
          </p:cNvPr>
          <p:cNvSpPr/>
          <p:nvPr/>
        </p:nvSpPr>
        <p:spPr>
          <a:xfrm>
            <a:off x="0" y="0"/>
            <a:ext cx="12224994" cy="54519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+mj-ea"/>
                <a:ea typeface="+mj-ea"/>
              </a:rPr>
              <a:t>프로젝트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29CF0-7E6B-42FD-841A-FA5A52D3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5" y="1253450"/>
            <a:ext cx="1621883" cy="16218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089F6EB-8FDB-4A4D-B964-12753BBE8625}"/>
              </a:ext>
            </a:extLst>
          </p:cNvPr>
          <p:cNvGrpSpPr/>
          <p:nvPr/>
        </p:nvGrpSpPr>
        <p:grpSpPr>
          <a:xfrm>
            <a:off x="1477287" y="4714967"/>
            <a:ext cx="1068658" cy="1247640"/>
            <a:chOff x="2645023" y="4619454"/>
            <a:chExt cx="1068658" cy="12476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5A936-ED73-4C6B-B26C-351648D91D63}"/>
                </a:ext>
              </a:extLst>
            </p:cNvPr>
            <p:cNvSpPr txBox="1"/>
            <p:nvPr/>
          </p:nvSpPr>
          <p:spPr>
            <a:xfrm>
              <a:off x="2645023" y="4619454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6F8740-5519-49D3-BEAB-7BFCF1C4DD88}"/>
                </a:ext>
              </a:extLst>
            </p:cNvPr>
            <p:cNvSpPr txBox="1"/>
            <p:nvPr/>
          </p:nvSpPr>
          <p:spPr>
            <a:xfrm>
              <a:off x="2815609" y="4819477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47E5AE-A667-4215-8105-082178A89563}"/>
                </a:ext>
              </a:extLst>
            </p:cNvPr>
            <p:cNvSpPr txBox="1"/>
            <p:nvPr/>
          </p:nvSpPr>
          <p:spPr>
            <a:xfrm>
              <a:off x="2954834" y="5005320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FB61E08-9FB9-47A3-AB9D-430734F02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08" y="1401130"/>
            <a:ext cx="1506765" cy="1506765"/>
          </a:xfrm>
          <a:prstGeom prst="rect">
            <a:avLst/>
          </a:prstGeom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6370F227-9DD2-41F3-98E9-3FCA225FB25A}"/>
              </a:ext>
            </a:extLst>
          </p:cNvPr>
          <p:cNvSpPr/>
          <p:nvPr/>
        </p:nvSpPr>
        <p:spPr>
          <a:xfrm>
            <a:off x="3506842" y="3003901"/>
            <a:ext cx="772945" cy="790040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56545FA-1C81-4C60-A48C-335001D15B89}"/>
              </a:ext>
            </a:extLst>
          </p:cNvPr>
          <p:cNvSpPr/>
          <p:nvPr/>
        </p:nvSpPr>
        <p:spPr>
          <a:xfrm>
            <a:off x="7469902" y="3003901"/>
            <a:ext cx="772945" cy="790040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D6DD6B-52CF-405C-86A4-2CC81B12B982}"/>
              </a:ext>
            </a:extLst>
          </p:cNvPr>
          <p:cNvSpPr txBox="1"/>
          <p:nvPr/>
        </p:nvSpPr>
        <p:spPr>
          <a:xfrm>
            <a:off x="1108685" y="2971039"/>
            <a:ext cx="1566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+mj-ea"/>
                <a:ea typeface="+mj-ea"/>
              </a:rPr>
              <a:t>패킷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Sniffing</a:t>
            </a:r>
          </a:p>
          <a:p>
            <a:pPr algn="ctr"/>
            <a:r>
              <a:rPr lang="en-US" altLang="ko-KR" sz="1800" b="1" dirty="0">
                <a:latin typeface="+mj-ea"/>
                <a:ea typeface="+mj-ea"/>
              </a:rPr>
              <a:t>&amp;</a:t>
            </a:r>
          </a:p>
          <a:p>
            <a:pPr algn="ctr"/>
            <a:r>
              <a:rPr lang="ko-KR" altLang="en-US" sz="1800" b="1" dirty="0">
                <a:latin typeface="+mj-ea"/>
                <a:ea typeface="+mj-ea"/>
              </a:rPr>
              <a:t>패킷 분석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A755F2-C725-4236-8563-5C99DF56B113}"/>
              </a:ext>
            </a:extLst>
          </p:cNvPr>
          <p:cNvSpPr txBox="1"/>
          <p:nvPr/>
        </p:nvSpPr>
        <p:spPr>
          <a:xfrm>
            <a:off x="5081999" y="322801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STT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API </a:t>
            </a:r>
            <a:r>
              <a:rPr lang="ko-KR" altLang="en-US" sz="1800" b="1" dirty="0">
                <a:latin typeface="+mj-ea"/>
                <a:ea typeface="+mj-ea"/>
              </a:rPr>
              <a:t>사용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909B1-38E6-46E5-B2C6-6E3749583C63}"/>
              </a:ext>
            </a:extLst>
          </p:cNvPr>
          <p:cNvSpPr txBox="1"/>
          <p:nvPr/>
        </p:nvSpPr>
        <p:spPr>
          <a:xfrm>
            <a:off x="8748595" y="3214253"/>
            <a:ext cx="23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Keyword Extraction</a:t>
            </a: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BBEAA05-6A20-41C5-8455-0460D574D3F5}"/>
              </a:ext>
            </a:extLst>
          </p:cNvPr>
          <p:cNvSpPr/>
          <p:nvPr/>
        </p:nvSpPr>
        <p:spPr>
          <a:xfrm rot="5400000" flipV="1">
            <a:off x="1696854" y="4022094"/>
            <a:ext cx="402768" cy="411676"/>
          </a:xfrm>
          <a:prstGeom prst="chevron">
            <a:avLst>
              <a:gd name="adj" fmla="val 40142"/>
            </a:avLst>
          </a:prstGeom>
          <a:solidFill>
            <a:srgbClr val="96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BBAF9696-FF31-4D30-9858-CCB92F71E1F2}"/>
              </a:ext>
            </a:extLst>
          </p:cNvPr>
          <p:cNvSpPr/>
          <p:nvPr/>
        </p:nvSpPr>
        <p:spPr>
          <a:xfrm rot="5400000" flipV="1">
            <a:off x="5623744" y="4022094"/>
            <a:ext cx="402768" cy="411676"/>
          </a:xfrm>
          <a:prstGeom prst="chevron">
            <a:avLst>
              <a:gd name="adj" fmla="val 40142"/>
            </a:avLst>
          </a:prstGeom>
          <a:solidFill>
            <a:srgbClr val="96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1F73BA89-A788-4659-BBF1-9251793C6007}"/>
              </a:ext>
            </a:extLst>
          </p:cNvPr>
          <p:cNvSpPr/>
          <p:nvPr/>
        </p:nvSpPr>
        <p:spPr>
          <a:xfrm rot="5400000" flipV="1">
            <a:off x="9550634" y="4024629"/>
            <a:ext cx="402768" cy="411676"/>
          </a:xfrm>
          <a:prstGeom prst="chevron">
            <a:avLst>
              <a:gd name="adj" fmla="val 40142"/>
            </a:avLst>
          </a:prstGeom>
          <a:solidFill>
            <a:srgbClr val="96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3FCC92-FA29-4A20-BBE6-FD921245E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075" y="1053553"/>
            <a:ext cx="2021675" cy="20216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AAD31EF-34A4-4E59-B500-8BA837AA5892}"/>
              </a:ext>
            </a:extLst>
          </p:cNvPr>
          <p:cNvSpPr txBox="1"/>
          <p:nvPr/>
        </p:nvSpPr>
        <p:spPr>
          <a:xfrm>
            <a:off x="1216354" y="6077319"/>
            <a:ext cx="162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Payloads</a:t>
            </a: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F02F4E-32CF-4E5C-8B03-1602387908A8}"/>
              </a:ext>
            </a:extLst>
          </p:cNvPr>
          <p:cNvSpPr txBox="1"/>
          <p:nvPr/>
        </p:nvSpPr>
        <p:spPr>
          <a:xfrm>
            <a:off x="5020493" y="6074537"/>
            <a:ext cx="162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+mj-ea"/>
                <a:ea typeface="+mj-ea"/>
              </a:rPr>
              <a:t>녹취록</a:t>
            </a: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E75972-4D4B-40AB-8B80-EAFFCE578C5B}"/>
              </a:ext>
            </a:extLst>
          </p:cNvPr>
          <p:cNvSpPr txBox="1"/>
          <p:nvPr/>
        </p:nvSpPr>
        <p:spPr>
          <a:xfrm>
            <a:off x="8382601" y="6077072"/>
            <a:ext cx="306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Keyword &amp; </a:t>
            </a:r>
            <a:r>
              <a:rPr lang="ko-KR" altLang="en-US" sz="1800" b="1" dirty="0">
                <a:latin typeface="+mj-ea"/>
                <a:ea typeface="+mj-ea"/>
              </a:rPr>
              <a:t>핵심문장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F31802-D32C-495F-80A3-8940C89DAD95}"/>
              </a:ext>
            </a:extLst>
          </p:cNvPr>
          <p:cNvGrpSpPr/>
          <p:nvPr/>
        </p:nvGrpSpPr>
        <p:grpSpPr>
          <a:xfrm>
            <a:off x="5200187" y="4549516"/>
            <a:ext cx="1371600" cy="1461828"/>
            <a:chOff x="5200187" y="4549516"/>
            <a:chExt cx="1371600" cy="1461828"/>
          </a:xfrm>
        </p:grpSpPr>
        <p:pic>
          <p:nvPicPr>
            <p:cNvPr id="4" name="그래픽 3" descr="자막">
              <a:extLst>
                <a:ext uri="{FF2B5EF4-FFF2-40B4-BE49-F238E27FC236}">
                  <a16:creationId xmlns:a16="http://schemas.microsoft.com/office/drawing/2014/main" id="{D61DF60C-C2A3-4F37-B62F-8177F1448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7387" y="4549516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자막">
              <a:extLst>
                <a:ext uri="{FF2B5EF4-FFF2-40B4-BE49-F238E27FC236}">
                  <a16:creationId xmlns:a16="http://schemas.microsoft.com/office/drawing/2014/main" id="{CD1A1FF2-93CB-4AE5-BAB7-3EFBFEE91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00187" y="5096944"/>
              <a:ext cx="914400" cy="914400"/>
            </a:xfrm>
            <a:prstGeom prst="rect">
              <a:avLst/>
            </a:prstGeom>
          </p:spPr>
        </p:pic>
      </p:grpSp>
      <p:pic>
        <p:nvPicPr>
          <p:cNvPr id="12" name="그래픽 11" descr="클립보드 선택 표시됨">
            <a:extLst>
              <a:ext uri="{FF2B5EF4-FFF2-40B4-BE49-F238E27FC236}">
                <a16:creationId xmlns:a16="http://schemas.microsoft.com/office/drawing/2014/main" id="{FC3A0AFB-69C8-4612-9029-7C5D6B9596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04296" y="4458068"/>
            <a:ext cx="1584480" cy="1584480"/>
          </a:xfrm>
          <a:prstGeom prst="rect">
            <a:avLst/>
          </a:prstGeom>
        </p:spPr>
      </p:pic>
      <p:pic>
        <p:nvPicPr>
          <p:cNvPr id="14" name="그래픽 13" descr="문서">
            <a:extLst>
              <a:ext uri="{FF2B5EF4-FFF2-40B4-BE49-F238E27FC236}">
                <a16:creationId xmlns:a16="http://schemas.microsoft.com/office/drawing/2014/main" id="{9A6B7D3C-96A7-478B-BBA9-4D3A43EF71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213" y="4520728"/>
            <a:ext cx="1351828" cy="154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프로세스 진행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84" name="화살표: 갈매기형 수장 83">
            <a:extLst>
              <a:ext uri="{FF2B5EF4-FFF2-40B4-BE49-F238E27FC236}">
                <a16:creationId xmlns:a16="http://schemas.microsoft.com/office/drawing/2014/main" id="{757415E6-6FD3-4A6B-A215-FB48F51B976A}"/>
              </a:ext>
            </a:extLst>
          </p:cNvPr>
          <p:cNvSpPr/>
          <p:nvPr/>
        </p:nvSpPr>
        <p:spPr>
          <a:xfrm>
            <a:off x="-612437" y="1165033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전반부</a:t>
            </a: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5C3F2C09-5BB6-4D8F-A456-82C2263B0390}"/>
              </a:ext>
            </a:extLst>
          </p:cNvPr>
          <p:cNvSpPr/>
          <p:nvPr/>
        </p:nvSpPr>
        <p:spPr>
          <a:xfrm>
            <a:off x="256013" y="3250654"/>
            <a:ext cx="1215104" cy="356691"/>
          </a:xfrm>
          <a:prstGeom prst="chevron">
            <a:avLst>
              <a:gd name="adj" fmla="val 40142"/>
            </a:avLst>
          </a:prstGeom>
          <a:solidFill>
            <a:srgbClr val="8F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VoIP 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환경 구축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0428CB-04A5-42FF-A12C-2B9031F358F9}"/>
              </a:ext>
            </a:extLst>
          </p:cNvPr>
          <p:cNvGrpSpPr/>
          <p:nvPr/>
        </p:nvGrpSpPr>
        <p:grpSpPr>
          <a:xfrm>
            <a:off x="2840251" y="1328220"/>
            <a:ext cx="1330814" cy="857229"/>
            <a:chOff x="4373609" y="2115899"/>
            <a:chExt cx="1665320" cy="107269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E13A003-470F-42FB-AD81-D03AC543D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50" y="2115899"/>
              <a:ext cx="738032" cy="7380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88E8C5-92F7-4CA8-AB90-59E5C50C8AE0}"/>
                </a:ext>
              </a:extLst>
            </p:cNvPr>
            <p:cNvSpPr txBox="1"/>
            <p:nvPr/>
          </p:nvSpPr>
          <p:spPr>
            <a:xfrm>
              <a:off x="4373609" y="2880487"/>
              <a:ext cx="1665320" cy="308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>
                  <a:latin typeface="+mj-ea"/>
                  <a:ea typeface="+mj-ea"/>
                </a:rPr>
                <a:t>Brekeke</a:t>
              </a:r>
              <a:r>
                <a:rPr lang="en-US" altLang="ko-KR" sz="1000" b="1" dirty="0">
                  <a:latin typeface="+mj-ea"/>
                  <a:ea typeface="+mj-ea"/>
                </a:rPr>
                <a:t> SIP Server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DF6D79D-6E44-4989-9C81-E0951725707E}"/>
              </a:ext>
            </a:extLst>
          </p:cNvPr>
          <p:cNvSpPr txBox="1"/>
          <p:nvPr/>
        </p:nvSpPr>
        <p:spPr>
          <a:xfrm>
            <a:off x="4171065" y="1395504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VoIP </a:t>
            </a:r>
            <a:r>
              <a:rPr lang="ko-KR" altLang="en-US" sz="1600" dirty="0">
                <a:latin typeface="+mj-ea"/>
                <a:ea typeface="+mj-ea"/>
              </a:rPr>
              <a:t>통신을 하기위한 서버 구축 프로그램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쉬운 조작을 이유로 </a:t>
            </a:r>
            <a:r>
              <a:rPr lang="en-US" altLang="ko-KR" sz="1600" dirty="0" err="1">
                <a:latin typeface="+mj-ea"/>
                <a:ea typeface="+mj-ea"/>
              </a:rPr>
              <a:t>Brekeke</a:t>
            </a:r>
            <a:r>
              <a:rPr lang="en-US" altLang="ko-KR" sz="1600" dirty="0">
                <a:latin typeface="+mj-ea"/>
                <a:ea typeface="+mj-ea"/>
              </a:rPr>
              <a:t> sip server</a:t>
            </a:r>
            <a:r>
              <a:rPr lang="ko-KR" altLang="en-US" sz="1600" dirty="0">
                <a:latin typeface="+mj-ea"/>
                <a:ea typeface="+mj-ea"/>
              </a:rPr>
              <a:t>을 선택함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ABA3D8-CF5C-41E6-97E7-DC4FD8989462}"/>
              </a:ext>
            </a:extLst>
          </p:cNvPr>
          <p:cNvGrpSpPr/>
          <p:nvPr/>
        </p:nvGrpSpPr>
        <p:grpSpPr>
          <a:xfrm>
            <a:off x="3081374" y="2494498"/>
            <a:ext cx="771365" cy="878771"/>
            <a:chOff x="4174526" y="3907488"/>
            <a:chExt cx="771365" cy="878771"/>
          </a:xfrm>
        </p:grpSpPr>
        <p:pic>
          <p:nvPicPr>
            <p:cNvPr id="36" name="Picture 2" descr="microsip에 대한 이미지 검색결과">
              <a:extLst>
                <a:ext uri="{FF2B5EF4-FFF2-40B4-BE49-F238E27FC236}">
                  <a16:creationId xmlns:a16="http://schemas.microsoft.com/office/drawing/2014/main" id="{E944594F-2298-4ADF-94BB-DAFDED89A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434" y="3907488"/>
              <a:ext cx="593041" cy="59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2D02B6-A5E2-4451-BB44-BFE473D46F89}"/>
                </a:ext>
              </a:extLst>
            </p:cNvPr>
            <p:cNvSpPr txBox="1"/>
            <p:nvPr/>
          </p:nvSpPr>
          <p:spPr>
            <a:xfrm>
              <a:off x="4174526" y="4540038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Micro SIP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422C137-D6B5-43A7-A617-48194C025ACE}"/>
              </a:ext>
            </a:extLst>
          </p:cNvPr>
          <p:cNvSpPr/>
          <p:nvPr/>
        </p:nvSpPr>
        <p:spPr>
          <a:xfrm>
            <a:off x="2481931" y="1030603"/>
            <a:ext cx="8643422" cy="5077006"/>
          </a:xfrm>
          <a:prstGeom prst="roundRect">
            <a:avLst>
              <a:gd name="adj" fmla="val 2806"/>
            </a:avLst>
          </a:prstGeom>
          <a:noFill/>
          <a:ln w="31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6E889A-F165-445F-B039-99DC10E2ED64}"/>
              </a:ext>
            </a:extLst>
          </p:cNvPr>
          <p:cNvSpPr txBox="1"/>
          <p:nvPr/>
        </p:nvSpPr>
        <p:spPr>
          <a:xfrm>
            <a:off x="4195418" y="2542273"/>
            <a:ext cx="5514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개인 </a:t>
            </a:r>
            <a:r>
              <a:rPr lang="en-US" altLang="ko-KR" sz="1600" dirty="0">
                <a:latin typeface="+mj-ea"/>
                <a:ea typeface="+mj-ea"/>
              </a:rPr>
              <a:t>SIP Server </a:t>
            </a:r>
            <a:r>
              <a:rPr lang="ko-KR" altLang="en-US" sz="1600" dirty="0">
                <a:latin typeface="+mj-ea"/>
                <a:ea typeface="+mj-ea"/>
              </a:rPr>
              <a:t>이용 가능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스마트폰 애플리케이션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데스크탑 응용프로그램 사용 가능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BD864F-B57F-40B7-A9D1-DD08F9160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113" y="3517602"/>
            <a:ext cx="1210056" cy="217125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F3A564-88A5-4882-8D2C-26FA88901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344" y="3517602"/>
            <a:ext cx="3552209" cy="21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3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프로세스 진행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98D555CB-171C-4907-89F2-75F0C039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38" y="1485913"/>
            <a:ext cx="1041231" cy="112223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81B4015-725A-4503-9E2D-79945731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96" y="4491488"/>
            <a:ext cx="1215891" cy="9670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B82CDD1-D1E0-4771-901D-4AA9DA80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293" y="1225413"/>
            <a:ext cx="733425" cy="11906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FA78659-2F65-4CB9-8A31-02B5A64F5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109" y="1225414"/>
            <a:ext cx="733425" cy="119062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D0CA814-904B-4DCC-931D-76D7A9896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49" y="2445000"/>
            <a:ext cx="993363" cy="512499"/>
          </a:xfrm>
          <a:prstGeom prst="rect">
            <a:avLst/>
          </a:prstGeom>
        </p:spPr>
      </p:pic>
      <p:pic>
        <p:nvPicPr>
          <p:cNvPr id="75" name="Picture 6" descr="WinPcap">
            <a:extLst>
              <a:ext uri="{FF2B5EF4-FFF2-40B4-BE49-F238E27FC236}">
                <a16:creationId xmlns:a16="http://schemas.microsoft.com/office/drawing/2014/main" id="{9437C5A3-9D52-4CD7-85E1-B7832613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68" y="5526879"/>
            <a:ext cx="842111" cy="35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03A51926-7F98-45D1-B1EB-E4EB35CA12F6}"/>
              </a:ext>
            </a:extLst>
          </p:cNvPr>
          <p:cNvCxnSpPr>
            <a:cxnSpLocks/>
            <a:stCxn id="63" idx="2"/>
          </p:cNvCxnSpPr>
          <p:nvPr/>
        </p:nvCxnSpPr>
        <p:spPr>
          <a:xfrm rot="5400000">
            <a:off x="6681645" y="1492072"/>
            <a:ext cx="169211" cy="201714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65237A28-D1A3-46FE-A0DD-B5B72434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675" y="1216549"/>
            <a:ext cx="733425" cy="1190625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09CF2B95-526D-4E7E-8B11-3F9E1DD7E62E}"/>
              </a:ext>
            </a:extLst>
          </p:cNvPr>
          <p:cNvCxnSpPr>
            <a:cxnSpLocks/>
            <a:stCxn id="60" idx="3"/>
            <a:endCxn id="73" idx="1"/>
          </p:cNvCxnSpPr>
          <p:nvPr/>
        </p:nvCxnSpPr>
        <p:spPr>
          <a:xfrm>
            <a:off x="3285369" y="2047029"/>
            <a:ext cx="1431080" cy="65422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254AB5AB-08F0-4A51-A3FA-91DBE4DA65A5}"/>
              </a:ext>
            </a:extLst>
          </p:cNvPr>
          <p:cNvCxnSpPr>
            <a:cxnSpLocks/>
            <a:stCxn id="73" idx="2"/>
            <a:endCxn id="61" idx="0"/>
          </p:cNvCxnSpPr>
          <p:nvPr/>
        </p:nvCxnSpPr>
        <p:spPr>
          <a:xfrm rot="5400000">
            <a:off x="4445343" y="3723699"/>
            <a:ext cx="1533989" cy="158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설명선: 오른쪽 화살표 81">
            <a:extLst>
              <a:ext uri="{FF2B5EF4-FFF2-40B4-BE49-F238E27FC236}">
                <a16:creationId xmlns:a16="http://schemas.microsoft.com/office/drawing/2014/main" id="{7B12601C-5986-46C2-BDAD-10BC0E2D4721}"/>
              </a:ext>
            </a:extLst>
          </p:cNvPr>
          <p:cNvSpPr/>
          <p:nvPr/>
        </p:nvSpPr>
        <p:spPr>
          <a:xfrm>
            <a:off x="4242368" y="4131210"/>
            <a:ext cx="4141467" cy="2264479"/>
          </a:xfrm>
          <a:prstGeom prst="rightArrowCallout">
            <a:avLst>
              <a:gd name="adj1" fmla="val 25000"/>
              <a:gd name="adj2" fmla="val 25000"/>
              <a:gd name="adj3" fmla="val 14783"/>
              <a:gd name="adj4" fmla="val 85643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갈매기형 수장 83">
            <a:extLst>
              <a:ext uri="{FF2B5EF4-FFF2-40B4-BE49-F238E27FC236}">
                <a16:creationId xmlns:a16="http://schemas.microsoft.com/office/drawing/2014/main" id="{757415E6-6FD3-4A6B-A215-FB48F51B976A}"/>
              </a:ext>
            </a:extLst>
          </p:cNvPr>
          <p:cNvSpPr/>
          <p:nvPr/>
        </p:nvSpPr>
        <p:spPr>
          <a:xfrm>
            <a:off x="-612437" y="1165033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전반부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98F4168-72A6-4DA4-A8A2-CAC764576C73}"/>
              </a:ext>
            </a:extLst>
          </p:cNvPr>
          <p:cNvGrpSpPr/>
          <p:nvPr/>
        </p:nvGrpSpPr>
        <p:grpSpPr>
          <a:xfrm>
            <a:off x="8684297" y="4447671"/>
            <a:ext cx="1068658" cy="1247640"/>
            <a:chOff x="2645023" y="4619454"/>
            <a:chExt cx="1068658" cy="124764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653A836-444C-4661-A4EA-9F65346AE670}"/>
                </a:ext>
              </a:extLst>
            </p:cNvPr>
            <p:cNvSpPr txBox="1"/>
            <p:nvPr/>
          </p:nvSpPr>
          <p:spPr>
            <a:xfrm>
              <a:off x="2645023" y="4619454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6EBA7B-47C4-4778-BA74-31F604B1C756}"/>
                </a:ext>
              </a:extLst>
            </p:cNvPr>
            <p:cNvSpPr txBox="1"/>
            <p:nvPr/>
          </p:nvSpPr>
          <p:spPr>
            <a:xfrm>
              <a:off x="2815609" y="4819477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0B350F9-70CB-42AA-B941-DB10A18E6DDB}"/>
                </a:ext>
              </a:extLst>
            </p:cNvPr>
            <p:cNvSpPr txBox="1"/>
            <p:nvPr/>
          </p:nvSpPr>
          <p:spPr>
            <a:xfrm>
              <a:off x="2954834" y="5005320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EA27779-D31E-4077-8A7F-88D2ACBF2E8B}"/>
              </a:ext>
            </a:extLst>
          </p:cNvPr>
          <p:cNvSpPr txBox="1"/>
          <p:nvPr/>
        </p:nvSpPr>
        <p:spPr>
          <a:xfrm>
            <a:off x="8423364" y="5810023"/>
            <a:ext cx="1621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Payloads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" name="그래픽 8" descr="흐름">
            <a:extLst>
              <a:ext uri="{FF2B5EF4-FFF2-40B4-BE49-F238E27FC236}">
                <a16:creationId xmlns:a16="http://schemas.microsoft.com/office/drawing/2014/main" id="{6137B019-364E-4769-AA36-6A4581250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6889" y="4442518"/>
            <a:ext cx="1162496" cy="116249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78315EF-9DD9-4AD7-A61A-1242DCC52D8F}"/>
              </a:ext>
            </a:extLst>
          </p:cNvPr>
          <p:cNvSpPr/>
          <p:nvPr/>
        </p:nvSpPr>
        <p:spPr>
          <a:xfrm>
            <a:off x="1916366" y="1015040"/>
            <a:ext cx="9452861" cy="206397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68172E-AF21-4A0B-ACF8-76DCC9286AA4}"/>
              </a:ext>
            </a:extLst>
          </p:cNvPr>
          <p:cNvSpPr/>
          <p:nvPr/>
        </p:nvSpPr>
        <p:spPr>
          <a:xfrm>
            <a:off x="2558278" y="904902"/>
            <a:ext cx="1234148" cy="230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SIP Server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AD02F46-9DC1-43F3-9C0D-B7A7B683A73F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7305932" y="867784"/>
            <a:ext cx="270821" cy="336732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2500F208-A34D-41FB-8654-6CD89AF9325E}"/>
              </a:ext>
            </a:extLst>
          </p:cNvPr>
          <p:cNvCxnSpPr>
            <a:cxnSpLocks/>
            <a:stCxn id="78" idx="2"/>
          </p:cNvCxnSpPr>
          <p:nvPr/>
        </p:nvCxnSpPr>
        <p:spPr>
          <a:xfrm rot="5400000">
            <a:off x="7868106" y="296748"/>
            <a:ext cx="381856" cy="4602709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16ED099-93C7-40D9-AA48-4683618359A3}"/>
              </a:ext>
            </a:extLst>
          </p:cNvPr>
          <p:cNvSpPr txBox="1"/>
          <p:nvPr/>
        </p:nvSpPr>
        <p:spPr>
          <a:xfrm>
            <a:off x="6379167" y="5550876"/>
            <a:ext cx="111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Packets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78DA72-0C5E-468D-AE95-A5F49BBB16E0}"/>
              </a:ext>
            </a:extLst>
          </p:cNvPr>
          <p:cNvSpPr txBox="1"/>
          <p:nvPr/>
        </p:nvSpPr>
        <p:spPr>
          <a:xfrm>
            <a:off x="5211541" y="3437627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Sniffing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C69B878-02A9-47C9-8A57-494A3DD79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7" y="2662606"/>
            <a:ext cx="589787" cy="589786"/>
          </a:xfrm>
          <a:prstGeom prst="rect">
            <a:avLst/>
          </a:prstGeom>
        </p:spPr>
      </p:pic>
      <p:pic>
        <p:nvPicPr>
          <p:cNvPr id="29" name="Picture 2" descr="microsip에 대한 이미지 검색결과">
            <a:extLst>
              <a:ext uri="{FF2B5EF4-FFF2-40B4-BE49-F238E27FC236}">
                <a16:creationId xmlns:a16="http://schemas.microsoft.com/office/drawing/2014/main" id="{B56B334D-E3FB-41AF-A036-9975B48E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67" y="1326686"/>
            <a:ext cx="593041" cy="5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A34A237D-46B2-4748-BE3F-88D30CDC6F38}"/>
              </a:ext>
            </a:extLst>
          </p:cNvPr>
          <p:cNvSpPr/>
          <p:nvPr/>
        </p:nvSpPr>
        <p:spPr>
          <a:xfrm>
            <a:off x="204582" y="4938274"/>
            <a:ext cx="1215104" cy="356691"/>
          </a:xfrm>
          <a:prstGeom prst="chevron">
            <a:avLst>
              <a:gd name="adj" fmla="val 40142"/>
            </a:avLst>
          </a:prstGeom>
          <a:solidFill>
            <a:srgbClr val="8F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전체 구조도</a:t>
            </a:r>
          </a:p>
        </p:txBody>
      </p:sp>
    </p:spTree>
    <p:extLst>
      <p:ext uri="{BB962C8B-B14F-4D97-AF65-F5344CB8AC3E}">
        <p14:creationId xmlns:p14="http://schemas.microsoft.com/office/powerpoint/2010/main" val="126880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051466-9B0C-48F9-AE1F-42D4B0C36E68}"/>
              </a:ext>
            </a:extLst>
          </p:cNvPr>
          <p:cNvGrpSpPr/>
          <p:nvPr/>
        </p:nvGrpSpPr>
        <p:grpSpPr>
          <a:xfrm>
            <a:off x="1420687" y="2682433"/>
            <a:ext cx="5497118" cy="2344425"/>
            <a:chOff x="5110261" y="2252508"/>
            <a:chExt cx="2850368" cy="1916625"/>
          </a:xfrm>
        </p:grpSpPr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50B9790-E9FF-40D7-BE6F-A5BECFDB718A}"/>
                </a:ext>
              </a:extLst>
            </p:cNvPr>
            <p:cNvSpPr/>
            <p:nvPr/>
          </p:nvSpPr>
          <p:spPr>
            <a:xfrm flipV="1">
              <a:off x="5297714" y="2320634"/>
              <a:ext cx="2488744" cy="1767311"/>
            </a:xfrm>
            <a:prstGeom prst="trapezoid">
              <a:avLst>
                <a:gd name="adj" fmla="val 9306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903C7D-9DA7-4A90-ADC6-53577DDD9DFD}"/>
                </a:ext>
              </a:extLst>
            </p:cNvPr>
            <p:cNvSpPr/>
            <p:nvPr/>
          </p:nvSpPr>
          <p:spPr>
            <a:xfrm>
              <a:off x="5110261" y="2252508"/>
              <a:ext cx="28485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81E8300-006D-48D2-9109-73927E1CD39A}"/>
                </a:ext>
              </a:extLst>
            </p:cNvPr>
            <p:cNvSpPr/>
            <p:nvPr/>
          </p:nvSpPr>
          <p:spPr>
            <a:xfrm>
              <a:off x="5112054" y="3799800"/>
              <a:ext cx="2848575" cy="369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0" y="0"/>
            <a:ext cx="12225000" cy="5451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프로세스 진행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0D74F3-1ABD-4229-A795-D09B73D981D6}"/>
              </a:ext>
            </a:extLst>
          </p:cNvPr>
          <p:cNvGrpSpPr/>
          <p:nvPr/>
        </p:nvGrpSpPr>
        <p:grpSpPr>
          <a:xfrm>
            <a:off x="2196308" y="1957014"/>
            <a:ext cx="1068658" cy="1247640"/>
            <a:chOff x="2645023" y="4619454"/>
            <a:chExt cx="1068658" cy="12476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9E1912-8865-4050-8D77-58217D6D4B18}"/>
                </a:ext>
              </a:extLst>
            </p:cNvPr>
            <p:cNvSpPr txBox="1"/>
            <p:nvPr/>
          </p:nvSpPr>
          <p:spPr>
            <a:xfrm>
              <a:off x="2645023" y="4619454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967779-0A29-485A-AEC7-6BC8DD217EBE}"/>
                </a:ext>
              </a:extLst>
            </p:cNvPr>
            <p:cNvSpPr txBox="1"/>
            <p:nvPr/>
          </p:nvSpPr>
          <p:spPr>
            <a:xfrm>
              <a:off x="2815609" y="4819477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FC725E-FEE6-40EF-BD82-E7BF31A6193D}"/>
                </a:ext>
              </a:extLst>
            </p:cNvPr>
            <p:cNvSpPr txBox="1"/>
            <p:nvPr/>
          </p:nvSpPr>
          <p:spPr>
            <a:xfrm>
              <a:off x="2954834" y="5005320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pic>
        <p:nvPicPr>
          <p:cNvPr id="3" name="그래픽 2" descr="눈">
            <a:extLst>
              <a:ext uri="{FF2B5EF4-FFF2-40B4-BE49-F238E27FC236}">
                <a16:creationId xmlns:a16="http://schemas.microsoft.com/office/drawing/2014/main" id="{B7D7679F-C4A0-4843-8EFE-93E080FC5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840" y="4334121"/>
            <a:ext cx="1334878" cy="133487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B6A936A-1F4C-40D8-BB69-D373E24B8DFF}"/>
              </a:ext>
            </a:extLst>
          </p:cNvPr>
          <p:cNvSpPr txBox="1"/>
          <p:nvPr/>
        </p:nvSpPr>
        <p:spPr>
          <a:xfrm>
            <a:off x="6503859" y="5419402"/>
            <a:ext cx="133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Watchdog</a:t>
            </a:r>
            <a:endParaRPr lang="ko-KR" altLang="en-US" sz="1800" b="1" dirty="0">
              <a:latin typeface="+mj-ea"/>
              <a:ea typeface="+mj-ea"/>
            </a:endParaRPr>
          </a:p>
        </p:txBody>
      </p:sp>
      <p:pic>
        <p:nvPicPr>
          <p:cNvPr id="6" name="그래픽 5" descr="열린 폴더">
            <a:extLst>
              <a:ext uri="{FF2B5EF4-FFF2-40B4-BE49-F238E27FC236}">
                <a16:creationId xmlns:a16="http://schemas.microsoft.com/office/drawing/2014/main" id="{EC4EA406-E3BF-4264-8503-718639637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6641" y="4439240"/>
            <a:ext cx="1124639" cy="11246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AA25372-DEEC-4875-A074-596B7B260B2F}"/>
              </a:ext>
            </a:extLst>
          </p:cNvPr>
          <p:cNvSpPr txBox="1"/>
          <p:nvPr/>
        </p:nvSpPr>
        <p:spPr>
          <a:xfrm>
            <a:off x="3546641" y="5379213"/>
            <a:ext cx="104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Folder</a:t>
            </a:r>
            <a:endParaRPr lang="ko-KR" altLang="en-US" sz="1800" b="1" dirty="0">
              <a:latin typeface="+mj-ea"/>
              <a:ea typeface="+mj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BD9F0D-8ABD-41DF-91D2-9297DFD390EA}"/>
              </a:ext>
            </a:extLst>
          </p:cNvPr>
          <p:cNvGrpSpPr/>
          <p:nvPr/>
        </p:nvGrpSpPr>
        <p:grpSpPr>
          <a:xfrm>
            <a:off x="3546641" y="1962250"/>
            <a:ext cx="1068658" cy="1247640"/>
            <a:chOff x="2645023" y="4619454"/>
            <a:chExt cx="1068658" cy="12476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92E676-358C-44D9-BC00-B9087172119F}"/>
                </a:ext>
              </a:extLst>
            </p:cNvPr>
            <p:cNvSpPr txBox="1"/>
            <p:nvPr/>
          </p:nvSpPr>
          <p:spPr>
            <a:xfrm>
              <a:off x="2645023" y="4619454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090CD7-CEAF-46C6-9A1C-92C30DC88777}"/>
                </a:ext>
              </a:extLst>
            </p:cNvPr>
            <p:cNvSpPr txBox="1"/>
            <p:nvPr/>
          </p:nvSpPr>
          <p:spPr>
            <a:xfrm>
              <a:off x="2815609" y="4819477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8BD4E4-CEC0-4A72-90C1-ADB6505D6790}"/>
                </a:ext>
              </a:extLst>
            </p:cNvPr>
            <p:cNvSpPr txBox="1"/>
            <p:nvPr/>
          </p:nvSpPr>
          <p:spPr>
            <a:xfrm>
              <a:off x="2954834" y="5005320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BAE8B32-205F-40D6-A237-D1D1E1D44917}"/>
              </a:ext>
            </a:extLst>
          </p:cNvPr>
          <p:cNvGrpSpPr/>
          <p:nvPr/>
        </p:nvGrpSpPr>
        <p:grpSpPr>
          <a:xfrm>
            <a:off x="4845540" y="1957014"/>
            <a:ext cx="1068658" cy="1247640"/>
            <a:chOff x="2645023" y="4619454"/>
            <a:chExt cx="1068658" cy="124764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B74D91-C0E4-4650-B056-5DA09DC16109}"/>
                </a:ext>
              </a:extLst>
            </p:cNvPr>
            <p:cNvSpPr txBox="1"/>
            <p:nvPr/>
          </p:nvSpPr>
          <p:spPr>
            <a:xfrm>
              <a:off x="2645023" y="4619454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8B4D4B-4AEC-4295-A28B-C107CB8BA91B}"/>
                </a:ext>
              </a:extLst>
            </p:cNvPr>
            <p:cNvSpPr txBox="1"/>
            <p:nvPr/>
          </p:nvSpPr>
          <p:spPr>
            <a:xfrm>
              <a:off x="2815609" y="4819477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98D594-BEFB-4D81-9F18-52BDA2279B39}"/>
                </a:ext>
              </a:extLst>
            </p:cNvPr>
            <p:cNvSpPr txBox="1"/>
            <p:nvPr/>
          </p:nvSpPr>
          <p:spPr>
            <a:xfrm>
              <a:off x="2954834" y="5005320"/>
              <a:ext cx="758847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1001010101010101010100101010101001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8F701A-970A-496C-BD79-AF4F06BA3281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>
          <a:xfrm flipH="1">
            <a:off x="4671280" y="5001560"/>
            <a:ext cx="1815560" cy="0"/>
          </a:xfrm>
          <a:prstGeom prst="straightConnector1">
            <a:avLst/>
          </a:prstGeom>
          <a:ln w="38100">
            <a:solidFill>
              <a:srgbClr val="3366FF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화살표: U자형 82">
            <a:extLst>
              <a:ext uri="{FF2B5EF4-FFF2-40B4-BE49-F238E27FC236}">
                <a16:creationId xmlns:a16="http://schemas.microsoft.com/office/drawing/2014/main" id="{A9692793-A777-4F9F-8BB9-AE63E93FFFAD}"/>
              </a:ext>
            </a:extLst>
          </p:cNvPr>
          <p:cNvSpPr/>
          <p:nvPr/>
        </p:nvSpPr>
        <p:spPr>
          <a:xfrm>
            <a:off x="3958052" y="972993"/>
            <a:ext cx="6697161" cy="795762"/>
          </a:xfrm>
          <a:prstGeom prst="uturnArrow">
            <a:avLst>
              <a:gd name="adj1" fmla="val 1824"/>
              <a:gd name="adj2" fmla="val 13144"/>
              <a:gd name="adj3" fmla="val 19528"/>
              <a:gd name="adj4" fmla="val 71352"/>
              <a:gd name="adj5" fmla="val 100000"/>
            </a:avLst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55C650-6B65-4059-826D-537E015BA8D7}"/>
              </a:ext>
            </a:extLst>
          </p:cNvPr>
          <p:cNvSpPr txBox="1"/>
          <p:nvPr/>
        </p:nvSpPr>
        <p:spPr>
          <a:xfrm>
            <a:off x="9719813" y="5419402"/>
            <a:ext cx="162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+mj-ea"/>
                <a:ea typeface="+mj-ea"/>
              </a:rPr>
              <a:t>녹취록</a:t>
            </a:r>
            <a:endParaRPr lang="ko-KR" altLang="en-US" sz="1800" b="1" dirty="0">
              <a:latin typeface="+mj-ea"/>
              <a:ea typeface="+mj-ea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ADC36CB-AF73-4A77-9A39-43E632A9EFAE}"/>
              </a:ext>
            </a:extLst>
          </p:cNvPr>
          <p:cNvGrpSpPr/>
          <p:nvPr/>
        </p:nvGrpSpPr>
        <p:grpSpPr>
          <a:xfrm>
            <a:off x="9753851" y="4264796"/>
            <a:ext cx="1587845" cy="1219262"/>
            <a:chOff x="5109084" y="4712261"/>
            <a:chExt cx="1587845" cy="1219262"/>
          </a:xfrm>
        </p:grpSpPr>
        <p:pic>
          <p:nvPicPr>
            <p:cNvPr id="87" name="그래픽 86" descr="자막">
              <a:extLst>
                <a:ext uri="{FF2B5EF4-FFF2-40B4-BE49-F238E27FC236}">
                  <a16:creationId xmlns:a16="http://schemas.microsoft.com/office/drawing/2014/main" id="{29904D2E-8BB6-46B0-9C28-FF45BD02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82529" y="4712261"/>
              <a:ext cx="914400" cy="914400"/>
            </a:xfrm>
            <a:prstGeom prst="rect">
              <a:avLst/>
            </a:prstGeom>
          </p:spPr>
        </p:pic>
        <p:pic>
          <p:nvPicPr>
            <p:cNvPr id="88" name="그래픽 87" descr="자막">
              <a:extLst>
                <a:ext uri="{FF2B5EF4-FFF2-40B4-BE49-F238E27FC236}">
                  <a16:creationId xmlns:a16="http://schemas.microsoft.com/office/drawing/2014/main" id="{A9362D7D-CA23-4180-81D5-D9757B00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9084" y="5017123"/>
              <a:ext cx="914400" cy="914400"/>
            </a:xfrm>
            <a:prstGeom prst="rect">
              <a:avLst/>
            </a:prstGeom>
          </p:spPr>
        </p:pic>
      </p:grpSp>
      <p:pic>
        <p:nvPicPr>
          <p:cNvPr id="2050" name="Picture 2" descr="&amp;#234;&amp;#181;&amp;#172;&amp;#234;&amp;#184; &amp;#236;&amp;#236;&amp;#177; &amp;#236;&amp;#184;&amp;#236; API&amp;#236; &amp;#235;&amp;#237; &amp;#236;&amp;#180;&amp;#235;&amp;#175;&amp;#184;&amp;#236;&amp;#167; &amp;#234;&amp;#178;&amp;#236;&amp;#234;&amp;#178;&amp;#176;&amp;#234;&amp;#179;&amp;#188;">
            <a:extLst>
              <a:ext uri="{FF2B5EF4-FFF2-40B4-BE49-F238E27FC236}">
                <a16:creationId xmlns:a16="http://schemas.microsoft.com/office/drawing/2014/main" id="{AC230F0D-CB3B-4538-9DFD-86A6207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747" y="1813540"/>
            <a:ext cx="2628012" cy="13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473CA6F-2603-4AFA-8BF5-B107CD623DD1}"/>
              </a:ext>
            </a:extLst>
          </p:cNvPr>
          <p:cNvSpPr txBox="1"/>
          <p:nvPr/>
        </p:nvSpPr>
        <p:spPr>
          <a:xfrm>
            <a:off x="9901772" y="2943007"/>
            <a:ext cx="133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j-ea"/>
                <a:ea typeface="+mj-ea"/>
              </a:rPr>
              <a:t>STT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API</a:t>
            </a: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77C877D-1AF1-4308-BB61-5970BDA3A36A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10569211" y="3312339"/>
            <a:ext cx="0" cy="921755"/>
          </a:xfrm>
          <a:prstGeom prst="straightConnector1">
            <a:avLst/>
          </a:prstGeom>
          <a:ln w="38100">
            <a:solidFill>
              <a:srgbClr val="3366FF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7D0472DF-F4FA-4F2D-9FB2-4BAE6FA41DE5}"/>
              </a:ext>
            </a:extLst>
          </p:cNvPr>
          <p:cNvSpPr/>
          <p:nvPr/>
        </p:nvSpPr>
        <p:spPr>
          <a:xfrm>
            <a:off x="-612437" y="3051653"/>
            <a:ext cx="2287843" cy="754694"/>
          </a:xfrm>
          <a:prstGeom prst="chevron">
            <a:avLst>
              <a:gd name="adj" fmla="val 40142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연결부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9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1499</Words>
  <Application>Microsoft Office PowerPoint</Application>
  <PresentationFormat>와이드스크린</PresentationFormat>
  <Paragraphs>345</Paragraphs>
  <Slides>19</Slides>
  <Notes>19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Malgun Gothic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Dongmin Jeong</dc:creator>
  <cp:lastModifiedBy>Jeong Dongmin</cp:lastModifiedBy>
  <cp:revision>125</cp:revision>
  <dcterms:modified xsi:type="dcterms:W3CDTF">2020-11-27T06:22:44Z</dcterms:modified>
</cp:coreProperties>
</file>